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6" r:id="rId26"/>
    <p:sldId id="287" r:id="rId27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115" autoAdjust="0"/>
  </p:normalViewPr>
  <p:slideViewPr>
    <p:cSldViewPr snapToGrid="0">
      <p:cViewPr varScale="1">
        <p:scale>
          <a:sx n="75" d="100"/>
          <a:sy n="75" d="100"/>
        </p:scale>
        <p:origin x="-20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-291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B7A4A-3B1F-400B-951C-A16037778032}" type="doc">
      <dgm:prSet loTypeId="urn:microsoft.com/office/officeart/2005/8/layout/bProcess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F8252D98-DE6E-438C-87BB-E4CB894550BC}">
      <dgm:prSet phldrT="[Text]"/>
      <dgm:spPr/>
      <dgm:t>
        <a:bodyPr/>
        <a:lstStyle/>
        <a:p>
          <a:r>
            <a:rPr lang="en-CA" dirty="0" smtClean="0"/>
            <a:t>Consultation entre les </a:t>
          </a:r>
          <a:r>
            <a:rPr lang="en-CA" dirty="0" err="1" smtClean="0"/>
            <a:t>ministères</a:t>
          </a:r>
          <a:endParaRPr lang="en-CA" dirty="0"/>
        </a:p>
      </dgm:t>
    </dgm:pt>
    <dgm:pt modelId="{18052957-0E62-435C-B7EE-612D40C10D80}" type="parTrans" cxnId="{51DF3EAC-666C-44A5-956E-90475FE4FEB4}">
      <dgm:prSet/>
      <dgm:spPr/>
      <dgm:t>
        <a:bodyPr/>
        <a:lstStyle/>
        <a:p>
          <a:endParaRPr lang="en-CA"/>
        </a:p>
      </dgm:t>
    </dgm:pt>
    <dgm:pt modelId="{9DE2CFCE-9969-402C-A0A0-1C75065AF638}" type="sibTrans" cxnId="{51DF3EAC-666C-44A5-956E-90475FE4FEB4}">
      <dgm:prSet/>
      <dgm:spPr/>
      <dgm:t>
        <a:bodyPr/>
        <a:lstStyle/>
        <a:p>
          <a:endParaRPr lang="en-CA"/>
        </a:p>
      </dgm:t>
    </dgm:pt>
    <dgm:pt modelId="{8396BB39-63DF-44DA-9923-C7EE51640FAE}">
      <dgm:prSet phldrT="[Text]" custT="1"/>
      <dgm:spPr/>
      <dgm:t>
        <a:bodyPr/>
        <a:lstStyle/>
        <a:p>
          <a:r>
            <a:rPr lang="en-CA" sz="1800" b="0" dirty="0" err="1" smtClean="0"/>
            <a:t>Lignes</a:t>
          </a:r>
          <a:r>
            <a:rPr lang="en-CA" sz="1800" b="0" dirty="0" smtClean="0"/>
            <a:t> </a:t>
          </a:r>
          <a:r>
            <a:rPr lang="en-CA" sz="1800" b="0" dirty="0" err="1" smtClean="0"/>
            <a:t>directrices</a:t>
          </a:r>
          <a:r>
            <a:rPr lang="en-CA" sz="1800" b="0" dirty="0" smtClean="0"/>
            <a:t> </a:t>
          </a:r>
          <a:r>
            <a:rPr lang="en-CA" sz="1800" b="0" dirty="0" err="1" smtClean="0"/>
            <a:t>deviennent</a:t>
          </a:r>
          <a:r>
            <a:rPr lang="en-CA" sz="1800" b="0" dirty="0" smtClean="0"/>
            <a:t> un </a:t>
          </a:r>
          <a:r>
            <a:rPr lang="en-CA" sz="1800" b="0" dirty="0" err="1" smtClean="0"/>
            <a:t>protocole</a:t>
          </a:r>
          <a:endParaRPr lang="en-CA" sz="1800" b="0" dirty="0"/>
        </a:p>
      </dgm:t>
    </dgm:pt>
    <dgm:pt modelId="{54A821CC-E1CE-45D5-B63A-F293B76FEF72}" type="parTrans" cxnId="{96CB8023-DCFA-40BF-8BC5-FFA31C365585}">
      <dgm:prSet/>
      <dgm:spPr/>
      <dgm:t>
        <a:bodyPr/>
        <a:lstStyle/>
        <a:p>
          <a:endParaRPr lang="en-CA"/>
        </a:p>
      </dgm:t>
    </dgm:pt>
    <dgm:pt modelId="{93BBA72F-4437-4F7E-B8F1-5F89B0C9E871}" type="sibTrans" cxnId="{96CB8023-DCFA-40BF-8BC5-FFA31C365585}">
      <dgm:prSet/>
      <dgm:spPr/>
      <dgm:t>
        <a:bodyPr/>
        <a:lstStyle/>
        <a:p>
          <a:endParaRPr lang="en-CA"/>
        </a:p>
      </dgm:t>
    </dgm:pt>
    <dgm:pt modelId="{F503F2DD-F8D6-44FF-90F5-C237862B81A4}">
      <dgm:prSet phldrT="[Text]" custT="1"/>
      <dgm:spPr/>
      <dgm:t>
        <a:bodyPr/>
        <a:lstStyle/>
        <a:p>
          <a:r>
            <a:rPr lang="fr-CA" sz="2000" b="1" dirty="0" smtClean="0"/>
            <a:t>Format protocole</a:t>
          </a:r>
          <a:endParaRPr lang="en-CA" sz="2000" b="1" dirty="0"/>
        </a:p>
      </dgm:t>
    </dgm:pt>
    <dgm:pt modelId="{00B77975-8A78-4C94-9D0E-8ADB484070FA}" type="parTrans" cxnId="{C7DE1103-9BE8-424F-A185-A91DCA3F1807}">
      <dgm:prSet/>
      <dgm:spPr/>
      <dgm:t>
        <a:bodyPr/>
        <a:lstStyle/>
        <a:p>
          <a:endParaRPr lang="en-CA"/>
        </a:p>
      </dgm:t>
    </dgm:pt>
    <dgm:pt modelId="{3A8F0962-F451-4BE7-A55C-578FAAA57116}" type="sibTrans" cxnId="{C7DE1103-9BE8-424F-A185-A91DCA3F1807}">
      <dgm:prSet/>
      <dgm:spPr/>
      <dgm:t>
        <a:bodyPr/>
        <a:lstStyle/>
        <a:p>
          <a:endParaRPr lang="en-CA"/>
        </a:p>
      </dgm:t>
    </dgm:pt>
    <dgm:pt modelId="{423D928F-BEAB-46EF-B2A8-F4074B086DFE}">
      <dgm:prSet phldrT="[Text]" custT="1"/>
      <dgm:spPr/>
      <dgm:t>
        <a:bodyPr/>
        <a:lstStyle/>
        <a:p>
          <a:r>
            <a:rPr lang="en-CA" sz="2000" b="0" dirty="0" err="1" smtClean="0">
              <a:solidFill>
                <a:srgbClr val="FF0000"/>
              </a:solidFill>
            </a:rPr>
            <a:t>Brouillon</a:t>
          </a:r>
          <a:r>
            <a:rPr lang="en-CA" sz="2000" b="0" dirty="0" smtClean="0">
              <a:solidFill>
                <a:srgbClr val="FF0000"/>
              </a:solidFill>
            </a:rPr>
            <a:t> du </a:t>
          </a:r>
          <a:r>
            <a:rPr lang="en-CA" sz="2000" b="0" dirty="0" err="1" smtClean="0">
              <a:solidFill>
                <a:srgbClr val="FF0000"/>
              </a:solidFill>
            </a:rPr>
            <a:t>protocole</a:t>
          </a:r>
          <a:endParaRPr lang="en-CA" sz="2000" b="0" dirty="0">
            <a:solidFill>
              <a:srgbClr val="FF0000"/>
            </a:solidFill>
          </a:endParaRPr>
        </a:p>
      </dgm:t>
    </dgm:pt>
    <dgm:pt modelId="{A791A8E2-F17B-4690-BBB9-A218A83CC85C}" type="parTrans" cxnId="{F323D4B4-001C-437C-BFA3-D5276FE11C9D}">
      <dgm:prSet/>
      <dgm:spPr/>
      <dgm:t>
        <a:bodyPr/>
        <a:lstStyle/>
        <a:p>
          <a:endParaRPr lang="en-CA"/>
        </a:p>
      </dgm:t>
    </dgm:pt>
    <dgm:pt modelId="{10D8ED89-F6D2-4A57-A24A-46FD49F8DF99}" type="sibTrans" cxnId="{F323D4B4-001C-437C-BFA3-D5276FE11C9D}">
      <dgm:prSet/>
      <dgm:spPr/>
      <dgm:t>
        <a:bodyPr/>
        <a:lstStyle/>
        <a:p>
          <a:endParaRPr lang="en-CA"/>
        </a:p>
      </dgm:t>
    </dgm:pt>
    <dgm:pt modelId="{41D2CE1B-2464-4FC2-87AA-E25B9A96D6F8}">
      <dgm:prSet phldrT="[Text]" custT="1"/>
      <dgm:spPr/>
      <dgm:t>
        <a:bodyPr/>
        <a:lstStyle/>
        <a:p>
          <a:r>
            <a:rPr lang="en-CA" sz="1800" b="1" dirty="0" smtClean="0">
              <a:solidFill>
                <a:srgbClr val="FF0000"/>
              </a:solidFill>
            </a:rPr>
            <a:t>Consultations</a:t>
          </a:r>
        </a:p>
        <a:p>
          <a:r>
            <a:rPr lang="fr-CA" sz="1800" b="1" dirty="0" smtClean="0">
              <a:solidFill>
                <a:srgbClr val="FF0000"/>
              </a:solidFill>
            </a:rPr>
            <a:t>extérieures</a:t>
          </a:r>
          <a:endParaRPr lang="en-CA" sz="1800" b="1" dirty="0">
            <a:solidFill>
              <a:srgbClr val="FF0000"/>
            </a:solidFill>
          </a:endParaRPr>
        </a:p>
      </dgm:t>
    </dgm:pt>
    <dgm:pt modelId="{772DE5C2-83EA-470C-8302-72B640555CB4}" type="parTrans" cxnId="{5E9F538D-C8DC-49A7-9E58-D5902115549B}">
      <dgm:prSet/>
      <dgm:spPr/>
      <dgm:t>
        <a:bodyPr/>
        <a:lstStyle/>
        <a:p>
          <a:endParaRPr lang="en-CA"/>
        </a:p>
      </dgm:t>
    </dgm:pt>
    <dgm:pt modelId="{CA79FE00-0744-485E-93AC-2AF5E7CFFE88}" type="sibTrans" cxnId="{5E9F538D-C8DC-49A7-9E58-D5902115549B}">
      <dgm:prSet/>
      <dgm:spPr/>
      <dgm:t>
        <a:bodyPr/>
        <a:lstStyle/>
        <a:p>
          <a:endParaRPr lang="en-CA"/>
        </a:p>
      </dgm:t>
    </dgm:pt>
    <dgm:pt modelId="{05E275AD-98AC-4296-BEB4-EB77138576E8}">
      <dgm:prSet phldrT="[Text]" custT="1"/>
      <dgm:spPr/>
      <dgm:t>
        <a:bodyPr/>
        <a:lstStyle/>
        <a:p>
          <a:r>
            <a:rPr lang="fr-CA" sz="2000" b="1" dirty="0" smtClean="0"/>
            <a:t>Recherche littéraire</a:t>
          </a:r>
          <a:endParaRPr lang="en-CA" sz="2000" b="1" dirty="0"/>
        </a:p>
      </dgm:t>
    </dgm:pt>
    <dgm:pt modelId="{9916232F-290F-4F5D-BEAD-877A8B5AB2B2}" type="parTrans" cxnId="{53A84367-C638-4E88-835A-5BBF578A3706}">
      <dgm:prSet/>
      <dgm:spPr/>
      <dgm:t>
        <a:bodyPr/>
        <a:lstStyle/>
        <a:p>
          <a:endParaRPr lang="en-CA"/>
        </a:p>
      </dgm:t>
    </dgm:pt>
    <dgm:pt modelId="{F4E9AAA8-5373-40B8-A438-13BEA74A6C51}" type="sibTrans" cxnId="{53A84367-C638-4E88-835A-5BBF578A3706}">
      <dgm:prSet/>
      <dgm:spPr/>
      <dgm:t>
        <a:bodyPr/>
        <a:lstStyle/>
        <a:p>
          <a:endParaRPr lang="en-CA"/>
        </a:p>
      </dgm:t>
    </dgm:pt>
    <dgm:pt modelId="{74D2A690-CAC8-42A6-8F3B-50217AF9FB60}">
      <dgm:prSet phldrT="[Text]" custT="1"/>
      <dgm:spPr/>
      <dgm:t>
        <a:bodyPr/>
        <a:lstStyle/>
        <a:p>
          <a:r>
            <a:rPr lang="en-CA" sz="2000" b="1" dirty="0" smtClean="0">
              <a:solidFill>
                <a:srgbClr val="00B050"/>
              </a:solidFill>
            </a:rPr>
            <a:t>Publication</a:t>
          </a:r>
          <a:endParaRPr lang="en-CA" sz="2000" b="1" dirty="0">
            <a:solidFill>
              <a:srgbClr val="00B050"/>
            </a:solidFill>
          </a:endParaRPr>
        </a:p>
      </dgm:t>
    </dgm:pt>
    <dgm:pt modelId="{9CC53F4F-5078-4EF9-AEF6-78A7652197C8}" type="parTrans" cxnId="{DB6BFAFE-99E0-4639-907F-75831B5DF18D}">
      <dgm:prSet/>
      <dgm:spPr/>
      <dgm:t>
        <a:bodyPr/>
        <a:lstStyle/>
        <a:p>
          <a:endParaRPr lang="en-CA"/>
        </a:p>
      </dgm:t>
    </dgm:pt>
    <dgm:pt modelId="{EF5EC547-1D8F-4524-A078-B91ACE7A36D4}" type="sibTrans" cxnId="{DB6BFAFE-99E0-4639-907F-75831B5DF18D}">
      <dgm:prSet/>
      <dgm:spPr/>
      <dgm:t>
        <a:bodyPr/>
        <a:lstStyle/>
        <a:p>
          <a:endParaRPr lang="en-CA"/>
        </a:p>
      </dgm:t>
    </dgm:pt>
    <dgm:pt modelId="{2467C1A9-3CFA-4A53-9C67-0446DDBBDDDC}">
      <dgm:prSet phldrT="[Text]" custT="1"/>
      <dgm:spPr/>
      <dgm:t>
        <a:bodyPr/>
        <a:lstStyle/>
        <a:p>
          <a:r>
            <a:rPr lang="fr-CA" sz="2000" b="1" dirty="0" smtClean="0">
              <a:solidFill>
                <a:srgbClr val="00B050"/>
              </a:solidFill>
            </a:rPr>
            <a:t>ateliers</a:t>
          </a:r>
          <a:endParaRPr lang="en-CA" sz="2000" b="1" dirty="0">
            <a:solidFill>
              <a:srgbClr val="00B050"/>
            </a:solidFill>
          </a:endParaRPr>
        </a:p>
      </dgm:t>
    </dgm:pt>
    <dgm:pt modelId="{3180FA88-B13C-4920-B5F5-73400232986A}" type="parTrans" cxnId="{79EE1435-6891-483D-9691-B9B67224B4C3}">
      <dgm:prSet/>
      <dgm:spPr/>
      <dgm:t>
        <a:bodyPr/>
        <a:lstStyle/>
        <a:p>
          <a:endParaRPr lang="en-CA"/>
        </a:p>
      </dgm:t>
    </dgm:pt>
    <dgm:pt modelId="{DAD088B0-9815-4AB6-9B37-22C9F33689CB}" type="sibTrans" cxnId="{79EE1435-6891-483D-9691-B9B67224B4C3}">
      <dgm:prSet/>
      <dgm:spPr/>
      <dgm:t>
        <a:bodyPr/>
        <a:lstStyle/>
        <a:p>
          <a:endParaRPr lang="en-CA"/>
        </a:p>
      </dgm:t>
    </dgm:pt>
    <dgm:pt modelId="{9868632A-00B9-404C-B7DF-F2C118F560A8}" type="pres">
      <dgm:prSet presAssocID="{A54B7A4A-3B1F-400B-951C-A16037778032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CA"/>
        </a:p>
      </dgm:t>
    </dgm:pt>
    <dgm:pt modelId="{88E0D95E-B8E8-44C0-9B4E-43153C7D0ED2}" type="pres">
      <dgm:prSet presAssocID="{F8252D98-DE6E-438C-87BB-E4CB894550BC}" presName="firstNode" presStyleLbl="node1" presStyleIdx="0" presStyleCnt="8" custScaleX="198508" custScaleY="176840" custLinFactY="-24427" custLinFactNeighborX="-8515" custLinFactNeighborY="-10000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C01CB67-285A-4338-8217-A1849D47AA65}" type="pres">
      <dgm:prSet presAssocID="{9DE2CFCE-9969-402C-A0A0-1C75065AF638}" presName="sibTrans" presStyleLbl="sibTrans2D1" presStyleIdx="0" presStyleCnt="7"/>
      <dgm:spPr/>
      <dgm:t>
        <a:bodyPr/>
        <a:lstStyle/>
        <a:p>
          <a:endParaRPr lang="en-CA"/>
        </a:p>
      </dgm:t>
    </dgm:pt>
    <dgm:pt modelId="{7E2AB8E6-0B3B-48B9-81AC-D644786DCEB8}" type="pres">
      <dgm:prSet presAssocID="{8396BB39-63DF-44DA-9923-C7EE51640FAE}" presName="middleNode" presStyleCnt="0"/>
      <dgm:spPr/>
    </dgm:pt>
    <dgm:pt modelId="{8902C7B4-8429-4BE3-80B0-C79C6B9E75E0}" type="pres">
      <dgm:prSet presAssocID="{8396BB39-63DF-44DA-9923-C7EE51640FAE}" presName="padding" presStyleLbl="node1" presStyleIdx="0" presStyleCnt="8"/>
      <dgm:spPr/>
    </dgm:pt>
    <dgm:pt modelId="{5E560855-DB7D-4AC9-BD6E-65DEDBB02B19}" type="pres">
      <dgm:prSet presAssocID="{8396BB39-63DF-44DA-9923-C7EE51640FAE}" presName="shape" presStyleLbl="node1" presStyleIdx="1" presStyleCnt="8" custScaleX="311864" custScaleY="301228" custLinFactNeighborX="-26577" custLinFactNeighborY="-2744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DCA09BA-F4FC-4797-8F63-367A23BB40CC}" type="pres">
      <dgm:prSet presAssocID="{93BBA72F-4437-4F7E-B8F1-5F89B0C9E871}" presName="sibTrans" presStyleLbl="sibTrans2D1" presStyleIdx="1" presStyleCnt="7"/>
      <dgm:spPr/>
      <dgm:t>
        <a:bodyPr/>
        <a:lstStyle/>
        <a:p>
          <a:endParaRPr lang="en-CA"/>
        </a:p>
      </dgm:t>
    </dgm:pt>
    <dgm:pt modelId="{2654C7E2-4F61-487A-8163-F0ACA99C6D73}" type="pres">
      <dgm:prSet presAssocID="{F503F2DD-F8D6-44FF-90F5-C237862B81A4}" presName="middleNode" presStyleCnt="0"/>
      <dgm:spPr/>
    </dgm:pt>
    <dgm:pt modelId="{327911F1-29BE-479E-993D-84B8F9E30AA9}" type="pres">
      <dgm:prSet presAssocID="{F503F2DD-F8D6-44FF-90F5-C237862B81A4}" presName="padding" presStyleLbl="node1" presStyleIdx="1" presStyleCnt="8"/>
      <dgm:spPr/>
    </dgm:pt>
    <dgm:pt modelId="{91A423FF-C63E-46B8-A10C-5F09CF07B675}" type="pres">
      <dgm:prSet presAssocID="{F503F2DD-F8D6-44FF-90F5-C237862B81A4}" presName="shape" presStyleLbl="node1" presStyleIdx="2" presStyleCnt="8" custScaleX="307351" custScaleY="271261" custLinFactNeighborX="-20426" custLinFactNeighborY="-3063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5E318B4-3ED2-42CC-9B39-22140D53C0A6}" type="pres">
      <dgm:prSet presAssocID="{3A8F0962-F451-4BE7-A55C-578FAAA57116}" presName="sibTrans" presStyleLbl="sibTrans2D1" presStyleIdx="2" presStyleCnt="7"/>
      <dgm:spPr/>
      <dgm:t>
        <a:bodyPr/>
        <a:lstStyle/>
        <a:p>
          <a:endParaRPr lang="en-CA"/>
        </a:p>
      </dgm:t>
    </dgm:pt>
    <dgm:pt modelId="{FCFB5F7E-7AC0-442C-A782-24703FA5E2D1}" type="pres">
      <dgm:prSet presAssocID="{05E275AD-98AC-4296-BEB4-EB77138576E8}" presName="middleNode" presStyleCnt="0"/>
      <dgm:spPr/>
    </dgm:pt>
    <dgm:pt modelId="{97551E8F-B6C6-4476-BF75-914AD8E782CE}" type="pres">
      <dgm:prSet presAssocID="{05E275AD-98AC-4296-BEB4-EB77138576E8}" presName="padding" presStyleLbl="node1" presStyleIdx="2" presStyleCnt="8"/>
      <dgm:spPr/>
    </dgm:pt>
    <dgm:pt modelId="{CFF2BE41-5DF8-4409-9ACF-97B26D760692}" type="pres">
      <dgm:prSet presAssocID="{05E275AD-98AC-4296-BEB4-EB77138576E8}" presName="shape" presStyleLbl="node1" presStyleIdx="3" presStyleCnt="8" custScaleX="344490" custScaleY="26449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E760BCD-9A61-4CC7-AFC9-54E4C2A4BC14}" type="pres">
      <dgm:prSet presAssocID="{F4E9AAA8-5373-40B8-A438-13BEA74A6C51}" presName="sibTrans" presStyleLbl="sibTrans2D1" presStyleIdx="3" presStyleCnt="7"/>
      <dgm:spPr/>
      <dgm:t>
        <a:bodyPr/>
        <a:lstStyle/>
        <a:p>
          <a:endParaRPr lang="en-CA"/>
        </a:p>
      </dgm:t>
    </dgm:pt>
    <dgm:pt modelId="{D23DAB6A-4D7B-4797-B0B8-C510C0737D05}" type="pres">
      <dgm:prSet presAssocID="{423D928F-BEAB-46EF-B2A8-F4074B086DFE}" presName="middleNode" presStyleCnt="0"/>
      <dgm:spPr/>
    </dgm:pt>
    <dgm:pt modelId="{60D06286-80A6-4060-909D-6FFE30745A79}" type="pres">
      <dgm:prSet presAssocID="{423D928F-BEAB-46EF-B2A8-F4074B086DFE}" presName="padding" presStyleLbl="node1" presStyleIdx="3" presStyleCnt="8"/>
      <dgm:spPr/>
    </dgm:pt>
    <dgm:pt modelId="{ECC241A8-6E49-4E87-AA03-13615805FB41}" type="pres">
      <dgm:prSet presAssocID="{423D928F-BEAB-46EF-B2A8-F4074B086DFE}" presName="shape" presStyleLbl="node1" presStyleIdx="4" presStyleCnt="8" custScaleX="302883" custScaleY="27182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F28A658-CD6A-45A4-9B6F-94BB3E743F71}" type="pres">
      <dgm:prSet presAssocID="{10D8ED89-F6D2-4A57-A24A-46FD49F8DF99}" presName="sibTrans" presStyleLbl="sibTrans2D1" presStyleIdx="4" presStyleCnt="7"/>
      <dgm:spPr/>
      <dgm:t>
        <a:bodyPr/>
        <a:lstStyle/>
        <a:p>
          <a:endParaRPr lang="en-CA"/>
        </a:p>
      </dgm:t>
    </dgm:pt>
    <dgm:pt modelId="{96D0D94D-A114-4AA6-89CF-2DA4C5425DE2}" type="pres">
      <dgm:prSet presAssocID="{41D2CE1B-2464-4FC2-87AA-E25B9A96D6F8}" presName="middleNode" presStyleCnt="0"/>
      <dgm:spPr/>
    </dgm:pt>
    <dgm:pt modelId="{CE2BB832-6741-412F-B24C-2DFD881C9271}" type="pres">
      <dgm:prSet presAssocID="{41D2CE1B-2464-4FC2-87AA-E25B9A96D6F8}" presName="padding" presStyleLbl="node1" presStyleIdx="4" presStyleCnt="8"/>
      <dgm:spPr/>
    </dgm:pt>
    <dgm:pt modelId="{90D19BCF-7F84-4EFD-9A5F-B5C67B2F34A4}" type="pres">
      <dgm:prSet presAssocID="{41D2CE1B-2464-4FC2-87AA-E25B9A96D6F8}" presName="shape" presStyleLbl="node1" presStyleIdx="5" presStyleCnt="8" custScaleX="403018" custScaleY="356345" custLinFactNeighborX="-3145" custLinFactNeighborY="-4875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3CDB065-C046-4D4A-BFF3-6D63B2FDE143}" type="pres">
      <dgm:prSet presAssocID="{CA79FE00-0744-485E-93AC-2AF5E7CFFE88}" presName="sibTrans" presStyleLbl="sibTrans2D1" presStyleIdx="5" presStyleCnt="7"/>
      <dgm:spPr/>
      <dgm:t>
        <a:bodyPr/>
        <a:lstStyle/>
        <a:p>
          <a:endParaRPr lang="en-CA"/>
        </a:p>
      </dgm:t>
    </dgm:pt>
    <dgm:pt modelId="{9A64BC8D-0331-4F9B-B569-09B7D64F3CAE}" type="pres">
      <dgm:prSet presAssocID="{74D2A690-CAC8-42A6-8F3B-50217AF9FB60}" presName="middleNode" presStyleCnt="0"/>
      <dgm:spPr/>
    </dgm:pt>
    <dgm:pt modelId="{67C57CCF-78B0-49C6-9B28-B12D3F7B3D41}" type="pres">
      <dgm:prSet presAssocID="{74D2A690-CAC8-42A6-8F3B-50217AF9FB60}" presName="padding" presStyleLbl="node1" presStyleIdx="5" presStyleCnt="8"/>
      <dgm:spPr/>
    </dgm:pt>
    <dgm:pt modelId="{51A84287-9CA0-4A0F-916F-F5342A417DAA}" type="pres">
      <dgm:prSet presAssocID="{74D2A690-CAC8-42A6-8F3B-50217AF9FB60}" presName="shape" presStyleLbl="node1" presStyleIdx="6" presStyleCnt="8" custScaleX="368747" custScaleY="32102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71B6A9D-F751-4F2A-8F1E-05DBD8942A69}" type="pres">
      <dgm:prSet presAssocID="{EF5EC547-1D8F-4524-A078-B91ACE7A36D4}" presName="sibTrans" presStyleLbl="sibTrans2D1" presStyleIdx="6" presStyleCnt="7"/>
      <dgm:spPr/>
      <dgm:t>
        <a:bodyPr/>
        <a:lstStyle/>
        <a:p>
          <a:endParaRPr lang="en-CA"/>
        </a:p>
      </dgm:t>
    </dgm:pt>
    <dgm:pt modelId="{1BED04CB-89A6-4253-A18D-22478746F333}" type="pres">
      <dgm:prSet presAssocID="{2467C1A9-3CFA-4A53-9C67-0446DDBBDDDC}" presName="lastNode" presStyleLbl="node1" presStyleIdx="7" presStyleCnt="8" custScaleX="248734" custScaleY="21707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9EE1435-6891-483D-9691-B9B67224B4C3}" srcId="{A54B7A4A-3B1F-400B-951C-A16037778032}" destId="{2467C1A9-3CFA-4A53-9C67-0446DDBBDDDC}" srcOrd="7" destOrd="0" parTransId="{3180FA88-B13C-4920-B5F5-73400232986A}" sibTransId="{DAD088B0-9815-4AB6-9B37-22C9F33689CB}"/>
    <dgm:cxn modelId="{6465809A-657F-405B-BE4A-B178BC4D46BB}" type="presOf" srcId="{EF5EC547-1D8F-4524-A078-B91ACE7A36D4}" destId="{271B6A9D-F751-4F2A-8F1E-05DBD8942A69}" srcOrd="0" destOrd="0" presId="urn:microsoft.com/office/officeart/2005/8/layout/bProcess2"/>
    <dgm:cxn modelId="{2B438510-C3C2-4E9C-824C-862F856C77D4}" type="presOf" srcId="{74D2A690-CAC8-42A6-8F3B-50217AF9FB60}" destId="{51A84287-9CA0-4A0F-916F-F5342A417DAA}" srcOrd="0" destOrd="0" presId="urn:microsoft.com/office/officeart/2005/8/layout/bProcess2"/>
    <dgm:cxn modelId="{E71D76CF-4A6B-405B-98A2-17ECC9B73251}" type="presOf" srcId="{A54B7A4A-3B1F-400B-951C-A16037778032}" destId="{9868632A-00B9-404C-B7DF-F2C118F560A8}" srcOrd="0" destOrd="0" presId="urn:microsoft.com/office/officeart/2005/8/layout/bProcess2"/>
    <dgm:cxn modelId="{96CB8023-DCFA-40BF-8BC5-FFA31C365585}" srcId="{A54B7A4A-3B1F-400B-951C-A16037778032}" destId="{8396BB39-63DF-44DA-9923-C7EE51640FAE}" srcOrd="1" destOrd="0" parTransId="{54A821CC-E1CE-45D5-B63A-F293B76FEF72}" sibTransId="{93BBA72F-4437-4F7E-B8F1-5F89B0C9E871}"/>
    <dgm:cxn modelId="{5E9F538D-C8DC-49A7-9E58-D5902115549B}" srcId="{A54B7A4A-3B1F-400B-951C-A16037778032}" destId="{41D2CE1B-2464-4FC2-87AA-E25B9A96D6F8}" srcOrd="5" destOrd="0" parTransId="{772DE5C2-83EA-470C-8302-72B640555CB4}" sibTransId="{CA79FE00-0744-485E-93AC-2AF5E7CFFE88}"/>
    <dgm:cxn modelId="{B51934E1-4D56-43B1-AD45-9F709BFCC53E}" type="presOf" srcId="{3A8F0962-F451-4BE7-A55C-578FAAA57116}" destId="{E5E318B4-3ED2-42CC-9B39-22140D53C0A6}" srcOrd="0" destOrd="0" presId="urn:microsoft.com/office/officeart/2005/8/layout/bProcess2"/>
    <dgm:cxn modelId="{96891306-FC2D-424C-BB31-505F42C6C190}" type="presOf" srcId="{9DE2CFCE-9969-402C-A0A0-1C75065AF638}" destId="{4C01CB67-285A-4338-8217-A1849D47AA65}" srcOrd="0" destOrd="0" presId="urn:microsoft.com/office/officeart/2005/8/layout/bProcess2"/>
    <dgm:cxn modelId="{1E4330EE-7B87-45CC-A600-CD98A6E9B962}" type="presOf" srcId="{8396BB39-63DF-44DA-9923-C7EE51640FAE}" destId="{5E560855-DB7D-4AC9-BD6E-65DEDBB02B19}" srcOrd="0" destOrd="0" presId="urn:microsoft.com/office/officeart/2005/8/layout/bProcess2"/>
    <dgm:cxn modelId="{F323D4B4-001C-437C-BFA3-D5276FE11C9D}" srcId="{A54B7A4A-3B1F-400B-951C-A16037778032}" destId="{423D928F-BEAB-46EF-B2A8-F4074B086DFE}" srcOrd="4" destOrd="0" parTransId="{A791A8E2-F17B-4690-BBB9-A218A83CC85C}" sibTransId="{10D8ED89-F6D2-4A57-A24A-46FD49F8DF99}"/>
    <dgm:cxn modelId="{DB6BFAFE-99E0-4639-907F-75831B5DF18D}" srcId="{A54B7A4A-3B1F-400B-951C-A16037778032}" destId="{74D2A690-CAC8-42A6-8F3B-50217AF9FB60}" srcOrd="6" destOrd="0" parTransId="{9CC53F4F-5078-4EF9-AEF6-78A7652197C8}" sibTransId="{EF5EC547-1D8F-4524-A078-B91ACE7A36D4}"/>
    <dgm:cxn modelId="{F8AC0647-9B77-4C9B-8C84-FF5F730E4D7A}" type="presOf" srcId="{93BBA72F-4437-4F7E-B8F1-5F89B0C9E871}" destId="{4DCA09BA-F4FC-4797-8F63-367A23BB40CC}" srcOrd="0" destOrd="0" presId="urn:microsoft.com/office/officeart/2005/8/layout/bProcess2"/>
    <dgm:cxn modelId="{F1DA091F-CBBC-429A-83D6-EFCFEA469A7E}" type="presOf" srcId="{423D928F-BEAB-46EF-B2A8-F4074B086DFE}" destId="{ECC241A8-6E49-4E87-AA03-13615805FB41}" srcOrd="0" destOrd="0" presId="urn:microsoft.com/office/officeart/2005/8/layout/bProcess2"/>
    <dgm:cxn modelId="{93277798-D5CF-4A06-95E5-56BE7EC0B0B8}" type="presOf" srcId="{F503F2DD-F8D6-44FF-90F5-C237862B81A4}" destId="{91A423FF-C63E-46B8-A10C-5F09CF07B675}" srcOrd="0" destOrd="0" presId="urn:microsoft.com/office/officeart/2005/8/layout/bProcess2"/>
    <dgm:cxn modelId="{D32DF15E-F605-4D48-8610-D551ABBD9958}" type="presOf" srcId="{41D2CE1B-2464-4FC2-87AA-E25B9A96D6F8}" destId="{90D19BCF-7F84-4EFD-9A5F-B5C67B2F34A4}" srcOrd="0" destOrd="0" presId="urn:microsoft.com/office/officeart/2005/8/layout/bProcess2"/>
    <dgm:cxn modelId="{77EDE04A-E785-409A-ABCE-9B4E8B5DBDD7}" type="presOf" srcId="{05E275AD-98AC-4296-BEB4-EB77138576E8}" destId="{CFF2BE41-5DF8-4409-9ACF-97B26D760692}" srcOrd="0" destOrd="0" presId="urn:microsoft.com/office/officeart/2005/8/layout/bProcess2"/>
    <dgm:cxn modelId="{7507CDBE-4E44-4A04-965A-36AEF46178D7}" type="presOf" srcId="{F8252D98-DE6E-438C-87BB-E4CB894550BC}" destId="{88E0D95E-B8E8-44C0-9B4E-43153C7D0ED2}" srcOrd="0" destOrd="0" presId="urn:microsoft.com/office/officeart/2005/8/layout/bProcess2"/>
    <dgm:cxn modelId="{53A84367-C638-4E88-835A-5BBF578A3706}" srcId="{A54B7A4A-3B1F-400B-951C-A16037778032}" destId="{05E275AD-98AC-4296-BEB4-EB77138576E8}" srcOrd="3" destOrd="0" parTransId="{9916232F-290F-4F5D-BEAD-877A8B5AB2B2}" sibTransId="{F4E9AAA8-5373-40B8-A438-13BEA74A6C51}"/>
    <dgm:cxn modelId="{CA9694DC-A9F8-4187-BCAE-5A18FF6D6269}" type="presOf" srcId="{2467C1A9-3CFA-4A53-9C67-0446DDBBDDDC}" destId="{1BED04CB-89A6-4253-A18D-22478746F333}" srcOrd="0" destOrd="0" presId="urn:microsoft.com/office/officeart/2005/8/layout/bProcess2"/>
    <dgm:cxn modelId="{A2FF331D-E1E7-44A9-9E7D-71E8E8966ECF}" type="presOf" srcId="{F4E9AAA8-5373-40B8-A438-13BEA74A6C51}" destId="{3E760BCD-9A61-4CC7-AFC9-54E4C2A4BC14}" srcOrd="0" destOrd="0" presId="urn:microsoft.com/office/officeart/2005/8/layout/bProcess2"/>
    <dgm:cxn modelId="{D7A3ADD2-F34B-4D53-AA95-CC4C2C3FAAEA}" type="presOf" srcId="{10D8ED89-F6D2-4A57-A24A-46FD49F8DF99}" destId="{3F28A658-CD6A-45A4-9B6F-94BB3E743F71}" srcOrd="0" destOrd="0" presId="urn:microsoft.com/office/officeart/2005/8/layout/bProcess2"/>
    <dgm:cxn modelId="{51DF3EAC-666C-44A5-956E-90475FE4FEB4}" srcId="{A54B7A4A-3B1F-400B-951C-A16037778032}" destId="{F8252D98-DE6E-438C-87BB-E4CB894550BC}" srcOrd="0" destOrd="0" parTransId="{18052957-0E62-435C-B7EE-612D40C10D80}" sibTransId="{9DE2CFCE-9969-402C-A0A0-1C75065AF638}"/>
    <dgm:cxn modelId="{C7DE1103-9BE8-424F-A185-A91DCA3F1807}" srcId="{A54B7A4A-3B1F-400B-951C-A16037778032}" destId="{F503F2DD-F8D6-44FF-90F5-C237862B81A4}" srcOrd="2" destOrd="0" parTransId="{00B77975-8A78-4C94-9D0E-8ADB484070FA}" sibTransId="{3A8F0962-F451-4BE7-A55C-578FAAA57116}"/>
    <dgm:cxn modelId="{6A9B49CF-85AB-4FD4-A616-B43A4498B02D}" type="presOf" srcId="{CA79FE00-0744-485E-93AC-2AF5E7CFFE88}" destId="{A3CDB065-C046-4D4A-BFF3-6D63B2FDE143}" srcOrd="0" destOrd="0" presId="urn:microsoft.com/office/officeart/2005/8/layout/bProcess2"/>
    <dgm:cxn modelId="{4F71F6C2-237D-452D-9095-3A2E893CBD51}" type="presParOf" srcId="{9868632A-00B9-404C-B7DF-F2C118F560A8}" destId="{88E0D95E-B8E8-44C0-9B4E-43153C7D0ED2}" srcOrd="0" destOrd="0" presId="urn:microsoft.com/office/officeart/2005/8/layout/bProcess2"/>
    <dgm:cxn modelId="{8893A01F-2096-4263-ACFC-AF66431AEEEC}" type="presParOf" srcId="{9868632A-00B9-404C-B7DF-F2C118F560A8}" destId="{4C01CB67-285A-4338-8217-A1849D47AA65}" srcOrd="1" destOrd="0" presId="urn:microsoft.com/office/officeart/2005/8/layout/bProcess2"/>
    <dgm:cxn modelId="{059F2335-0223-4130-9657-2395E9276585}" type="presParOf" srcId="{9868632A-00B9-404C-B7DF-F2C118F560A8}" destId="{7E2AB8E6-0B3B-48B9-81AC-D644786DCEB8}" srcOrd="2" destOrd="0" presId="urn:microsoft.com/office/officeart/2005/8/layout/bProcess2"/>
    <dgm:cxn modelId="{EAC45F9C-A41E-4F1B-A206-FE96CC6B30BC}" type="presParOf" srcId="{7E2AB8E6-0B3B-48B9-81AC-D644786DCEB8}" destId="{8902C7B4-8429-4BE3-80B0-C79C6B9E75E0}" srcOrd="0" destOrd="0" presId="urn:microsoft.com/office/officeart/2005/8/layout/bProcess2"/>
    <dgm:cxn modelId="{16BEBF29-167F-48FE-B136-E1C52E0A8443}" type="presParOf" srcId="{7E2AB8E6-0B3B-48B9-81AC-D644786DCEB8}" destId="{5E560855-DB7D-4AC9-BD6E-65DEDBB02B19}" srcOrd="1" destOrd="0" presId="urn:microsoft.com/office/officeart/2005/8/layout/bProcess2"/>
    <dgm:cxn modelId="{064F2857-8465-4C6B-916D-3E477FE7C70C}" type="presParOf" srcId="{9868632A-00B9-404C-B7DF-F2C118F560A8}" destId="{4DCA09BA-F4FC-4797-8F63-367A23BB40CC}" srcOrd="3" destOrd="0" presId="urn:microsoft.com/office/officeart/2005/8/layout/bProcess2"/>
    <dgm:cxn modelId="{41444DB0-3011-4DC4-8FCA-38E0E4257A51}" type="presParOf" srcId="{9868632A-00B9-404C-B7DF-F2C118F560A8}" destId="{2654C7E2-4F61-487A-8163-F0ACA99C6D73}" srcOrd="4" destOrd="0" presId="urn:microsoft.com/office/officeart/2005/8/layout/bProcess2"/>
    <dgm:cxn modelId="{CB3E9A42-72AD-4C9B-9EC4-07C69FC1D1F5}" type="presParOf" srcId="{2654C7E2-4F61-487A-8163-F0ACA99C6D73}" destId="{327911F1-29BE-479E-993D-84B8F9E30AA9}" srcOrd="0" destOrd="0" presId="urn:microsoft.com/office/officeart/2005/8/layout/bProcess2"/>
    <dgm:cxn modelId="{6801CB8E-42A4-4B37-BA90-122E906825E0}" type="presParOf" srcId="{2654C7E2-4F61-487A-8163-F0ACA99C6D73}" destId="{91A423FF-C63E-46B8-A10C-5F09CF07B675}" srcOrd="1" destOrd="0" presId="urn:microsoft.com/office/officeart/2005/8/layout/bProcess2"/>
    <dgm:cxn modelId="{C496570F-7B6A-4E29-94B1-DAFB46A0BCAE}" type="presParOf" srcId="{9868632A-00B9-404C-B7DF-F2C118F560A8}" destId="{E5E318B4-3ED2-42CC-9B39-22140D53C0A6}" srcOrd="5" destOrd="0" presId="urn:microsoft.com/office/officeart/2005/8/layout/bProcess2"/>
    <dgm:cxn modelId="{1E825CEA-7FC1-4DFB-A01A-23A78869CB15}" type="presParOf" srcId="{9868632A-00B9-404C-B7DF-F2C118F560A8}" destId="{FCFB5F7E-7AC0-442C-A782-24703FA5E2D1}" srcOrd="6" destOrd="0" presId="urn:microsoft.com/office/officeart/2005/8/layout/bProcess2"/>
    <dgm:cxn modelId="{1413C3A1-91EA-4D1D-A470-0B07134BA32D}" type="presParOf" srcId="{FCFB5F7E-7AC0-442C-A782-24703FA5E2D1}" destId="{97551E8F-B6C6-4476-BF75-914AD8E782CE}" srcOrd="0" destOrd="0" presId="urn:microsoft.com/office/officeart/2005/8/layout/bProcess2"/>
    <dgm:cxn modelId="{DFBC5889-4073-46EC-AE9F-215ECDD2D0B9}" type="presParOf" srcId="{FCFB5F7E-7AC0-442C-A782-24703FA5E2D1}" destId="{CFF2BE41-5DF8-4409-9ACF-97B26D760692}" srcOrd="1" destOrd="0" presId="urn:microsoft.com/office/officeart/2005/8/layout/bProcess2"/>
    <dgm:cxn modelId="{C12A15DC-8192-444B-BC20-9F0BE4BB245A}" type="presParOf" srcId="{9868632A-00B9-404C-B7DF-F2C118F560A8}" destId="{3E760BCD-9A61-4CC7-AFC9-54E4C2A4BC14}" srcOrd="7" destOrd="0" presId="urn:microsoft.com/office/officeart/2005/8/layout/bProcess2"/>
    <dgm:cxn modelId="{E4BBEA93-950A-49F5-8A1D-B9329D7454FD}" type="presParOf" srcId="{9868632A-00B9-404C-B7DF-F2C118F560A8}" destId="{D23DAB6A-4D7B-4797-B0B8-C510C0737D05}" srcOrd="8" destOrd="0" presId="urn:microsoft.com/office/officeart/2005/8/layout/bProcess2"/>
    <dgm:cxn modelId="{D05C5D89-A61F-4F53-8916-7C3551154533}" type="presParOf" srcId="{D23DAB6A-4D7B-4797-B0B8-C510C0737D05}" destId="{60D06286-80A6-4060-909D-6FFE30745A79}" srcOrd="0" destOrd="0" presId="urn:microsoft.com/office/officeart/2005/8/layout/bProcess2"/>
    <dgm:cxn modelId="{B0F55B7B-56A4-4DBF-8AB3-9D0865C80F97}" type="presParOf" srcId="{D23DAB6A-4D7B-4797-B0B8-C510C0737D05}" destId="{ECC241A8-6E49-4E87-AA03-13615805FB41}" srcOrd="1" destOrd="0" presId="urn:microsoft.com/office/officeart/2005/8/layout/bProcess2"/>
    <dgm:cxn modelId="{7D08DDE4-04F8-4094-88BE-7A54993FFBEC}" type="presParOf" srcId="{9868632A-00B9-404C-B7DF-F2C118F560A8}" destId="{3F28A658-CD6A-45A4-9B6F-94BB3E743F71}" srcOrd="9" destOrd="0" presId="urn:microsoft.com/office/officeart/2005/8/layout/bProcess2"/>
    <dgm:cxn modelId="{251623F7-6F20-445E-AFD5-1310551CCB76}" type="presParOf" srcId="{9868632A-00B9-404C-B7DF-F2C118F560A8}" destId="{96D0D94D-A114-4AA6-89CF-2DA4C5425DE2}" srcOrd="10" destOrd="0" presId="urn:microsoft.com/office/officeart/2005/8/layout/bProcess2"/>
    <dgm:cxn modelId="{4761990A-602E-42F2-92F8-1E47B8D184F3}" type="presParOf" srcId="{96D0D94D-A114-4AA6-89CF-2DA4C5425DE2}" destId="{CE2BB832-6741-412F-B24C-2DFD881C9271}" srcOrd="0" destOrd="0" presId="urn:microsoft.com/office/officeart/2005/8/layout/bProcess2"/>
    <dgm:cxn modelId="{FB2A2294-CE6F-4FB6-9FD9-148CD38629EE}" type="presParOf" srcId="{96D0D94D-A114-4AA6-89CF-2DA4C5425DE2}" destId="{90D19BCF-7F84-4EFD-9A5F-B5C67B2F34A4}" srcOrd="1" destOrd="0" presId="urn:microsoft.com/office/officeart/2005/8/layout/bProcess2"/>
    <dgm:cxn modelId="{A5005413-6056-41EF-AAB3-6A634B735DC6}" type="presParOf" srcId="{9868632A-00B9-404C-B7DF-F2C118F560A8}" destId="{A3CDB065-C046-4D4A-BFF3-6D63B2FDE143}" srcOrd="11" destOrd="0" presId="urn:microsoft.com/office/officeart/2005/8/layout/bProcess2"/>
    <dgm:cxn modelId="{CB900C85-914B-412E-8E27-1F52FA3F381E}" type="presParOf" srcId="{9868632A-00B9-404C-B7DF-F2C118F560A8}" destId="{9A64BC8D-0331-4F9B-B569-09B7D64F3CAE}" srcOrd="12" destOrd="0" presId="urn:microsoft.com/office/officeart/2005/8/layout/bProcess2"/>
    <dgm:cxn modelId="{35EA2A92-1129-4A2E-A0C7-752CDF5D5CC2}" type="presParOf" srcId="{9A64BC8D-0331-4F9B-B569-09B7D64F3CAE}" destId="{67C57CCF-78B0-49C6-9B28-B12D3F7B3D41}" srcOrd="0" destOrd="0" presId="urn:microsoft.com/office/officeart/2005/8/layout/bProcess2"/>
    <dgm:cxn modelId="{F3A5AB0A-E60F-408B-B7E2-33FE9C497B6C}" type="presParOf" srcId="{9A64BC8D-0331-4F9B-B569-09B7D64F3CAE}" destId="{51A84287-9CA0-4A0F-916F-F5342A417DAA}" srcOrd="1" destOrd="0" presId="urn:microsoft.com/office/officeart/2005/8/layout/bProcess2"/>
    <dgm:cxn modelId="{6C0D7FD7-E966-47A8-B6B6-44ACA45C964F}" type="presParOf" srcId="{9868632A-00B9-404C-B7DF-F2C118F560A8}" destId="{271B6A9D-F751-4F2A-8F1E-05DBD8942A69}" srcOrd="13" destOrd="0" presId="urn:microsoft.com/office/officeart/2005/8/layout/bProcess2"/>
    <dgm:cxn modelId="{8E49C171-79CD-4A1A-BD0F-440732576000}" type="presParOf" srcId="{9868632A-00B9-404C-B7DF-F2C118F560A8}" destId="{1BED04CB-89A6-4253-A18D-22478746F333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E0D95E-B8E8-44C0-9B4E-43153C7D0ED2}">
      <dsp:nvSpPr>
        <dsp:cNvPr id="0" name=""/>
        <dsp:cNvSpPr/>
      </dsp:nvSpPr>
      <dsp:spPr>
        <a:xfrm>
          <a:off x="870940" y="0"/>
          <a:ext cx="1674393" cy="14916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Consultation entre les </a:t>
          </a:r>
          <a:r>
            <a:rPr lang="en-CA" sz="1600" kern="1200" dirty="0" err="1" smtClean="0"/>
            <a:t>ministères</a:t>
          </a:r>
          <a:endParaRPr lang="en-CA" sz="1600" kern="1200" dirty="0"/>
        </a:p>
      </dsp:txBody>
      <dsp:txXfrm>
        <a:off x="870940" y="0"/>
        <a:ext cx="1674393" cy="1491626"/>
      </dsp:txXfrm>
    </dsp:sp>
    <dsp:sp modelId="{4C01CB67-285A-4338-8217-A1849D47AA65}">
      <dsp:nvSpPr>
        <dsp:cNvPr id="0" name=""/>
        <dsp:cNvSpPr/>
      </dsp:nvSpPr>
      <dsp:spPr>
        <a:xfrm rot="10930554">
          <a:off x="1523444" y="1648242"/>
          <a:ext cx="295221" cy="14709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560855-DB7D-4AC9-BD6E-65DEDBB02B19}">
      <dsp:nvSpPr>
        <dsp:cNvPr id="0" name=""/>
        <dsp:cNvSpPr/>
      </dsp:nvSpPr>
      <dsp:spPr>
        <a:xfrm>
          <a:off x="753151" y="1943492"/>
          <a:ext cx="1754569" cy="1694730"/>
        </a:xfrm>
        <a:prstGeom prst="ellipse">
          <a:avLst/>
        </a:prstGeom>
        <a:gradFill rotWithShape="0">
          <a:gsLst>
            <a:gs pos="0">
              <a:schemeClr val="accent2">
                <a:hueOff val="-2057143"/>
                <a:satOff val="-7143"/>
                <a:lumOff val="8572"/>
                <a:alphaOff val="0"/>
                <a:shade val="51000"/>
                <a:satMod val="130000"/>
              </a:schemeClr>
            </a:gs>
            <a:gs pos="80000">
              <a:schemeClr val="accent2">
                <a:hueOff val="-2057143"/>
                <a:satOff val="-7143"/>
                <a:lumOff val="8572"/>
                <a:alphaOff val="0"/>
                <a:shade val="93000"/>
                <a:satMod val="130000"/>
              </a:schemeClr>
            </a:gs>
            <a:gs pos="100000">
              <a:schemeClr val="accent2">
                <a:hueOff val="-2057143"/>
                <a:satOff val="-7143"/>
                <a:lumOff val="85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0" kern="1200" dirty="0" err="1" smtClean="0"/>
            <a:t>Lignes</a:t>
          </a:r>
          <a:r>
            <a:rPr lang="en-CA" sz="1800" b="0" kern="1200" dirty="0" smtClean="0"/>
            <a:t> </a:t>
          </a:r>
          <a:r>
            <a:rPr lang="en-CA" sz="1800" b="0" kern="1200" dirty="0" err="1" smtClean="0"/>
            <a:t>directrices</a:t>
          </a:r>
          <a:r>
            <a:rPr lang="en-CA" sz="1800" b="0" kern="1200" dirty="0" smtClean="0"/>
            <a:t> </a:t>
          </a:r>
          <a:r>
            <a:rPr lang="en-CA" sz="1800" b="0" kern="1200" dirty="0" err="1" smtClean="0"/>
            <a:t>deviennent</a:t>
          </a:r>
          <a:r>
            <a:rPr lang="en-CA" sz="1800" b="0" kern="1200" dirty="0" smtClean="0"/>
            <a:t> un </a:t>
          </a:r>
          <a:r>
            <a:rPr lang="en-CA" sz="1800" b="0" kern="1200" dirty="0" err="1" smtClean="0"/>
            <a:t>protocole</a:t>
          </a:r>
          <a:endParaRPr lang="en-CA" sz="1800" b="0" kern="1200" dirty="0"/>
        </a:p>
      </dsp:txBody>
      <dsp:txXfrm>
        <a:off x="753151" y="1943492"/>
        <a:ext cx="1754569" cy="1694730"/>
      </dsp:txXfrm>
    </dsp:sp>
    <dsp:sp modelId="{4DCA09BA-F4FC-4797-8F63-367A23BB40CC}">
      <dsp:nvSpPr>
        <dsp:cNvPr id="0" name=""/>
        <dsp:cNvSpPr/>
      </dsp:nvSpPr>
      <dsp:spPr>
        <a:xfrm rot="10736985">
          <a:off x="1500976" y="3707451"/>
          <a:ext cx="295221" cy="147097"/>
        </a:xfrm>
        <a:prstGeom prst="triangle">
          <a:avLst/>
        </a:prstGeom>
        <a:solidFill>
          <a:schemeClr val="accent2">
            <a:hueOff val="-2400000"/>
            <a:satOff val="-8334"/>
            <a:lumOff val="1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A423FF-C63E-46B8-A10C-5F09CF07B675}">
      <dsp:nvSpPr>
        <dsp:cNvPr id="0" name=""/>
        <dsp:cNvSpPr/>
      </dsp:nvSpPr>
      <dsp:spPr>
        <a:xfrm>
          <a:off x="800452" y="3915485"/>
          <a:ext cx="1729179" cy="1526134"/>
        </a:xfrm>
        <a:prstGeom prst="ellipse">
          <a:avLst/>
        </a:prstGeom>
        <a:gradFill rotWithShape="0">
          <a:gsLst>
            <a:gs pos="0">
              <a:schemeClr val="accent2">
                <a:hueOff val="-4114286"/>
                <a:satOff val="-14287"/>
                <a:lumOff val="17143"/>
                <a:alphaOff val="0"/>
                <a:shade val="51000"/>
                <a:satMod val="130000"/>
              </a:schemeClr>
            </a:gs>
            <a:gs pos="80000">
              <a:schemeClr val="accent2">
                <a:hueOff val="-4114286"/>
                <a:satOff val="-14287"/>
                <a:lumOff val="17143"/>
                <a:alphaOff val="0"/>
                <a:shade val="93000"/>
                <a:satMod val="130000"/>
              </a:schemeClr>
            </a:gs>
            <a:gs pos="100000">
              <a:schemeClr val="accent2">
                <a:hueOff val="-4114286"/>
                <a:satOff val="-14287"/>
                <a:lumOff val="171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/>
            <a:t>Format protocole</a:t>
          </a:r>
          <a:endParaRPr lang="en-CA" sz="2000" b="1" kern="1200" dirty="0"/>
        </a:p>
      </dsp:txBody>
      <dsp:txXfrm>
        <a:off x="800452" y="3915485"/>
        <a:ext cx="1729179" cy="1526134"/>
      </dsp:txXfrm>
    </dsp:sp>
    <dsp:sp modelId="{E5E318B4-3ED2-42CC-9B39-22140D53C0A6}">
      <dsp:nvSpPr>
        <dsp:cNvPr id="0" name=""/>
        <dsp:cNvSpPr/>
      </dsp:nvSpPr>
      <dsp:spPr>
        <a:xfrm rot="5657816">
          <a:off x="2743917" y="4697157"/>
          <a:ext cx="295221" cy="147097"/>
        </a:xfrm>
        <a:prstGeom prst="triangle">
          <a:avLst/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2BE41-5DF8-4409-9ACF-97B26D760692}">
      <dsp:nvSpPr>
        <dsp:cNvPr id="0" name=""/>
        <dsp:cNvSpPr/>
      </dsp:nvSpPr>
      <dsp:spPr>
        <a:xfrm>
          <a:off x="3243630" y="4125951"/>
          <a:ext cx="1938125" cy="1488045"/>
        </a:xfrm>
        <a:prstGeom prst="ellipse">
          <a:avLst/>
        </a:prstGeom>
        <a:gradFill rotWithShape="0">
          <a:gsLst>
            <a:gs pos="0">
              <a:schemeClr val="accent2">
                <a:hueOff val="-6171429"/>
                <a:satOff val="-21430"/>
                <a:lumOff val="25715"/>
                <a:alphaOff val="0"/>
                <a:shade val="51000"/>
                <a:satMod val="130000"/>
              </a:schemeClr>
            </a:gs>
            <a:gs pos="80000">
              <a:schemeClr val="accent2">
                <a:hueOff val="-6171429"/>
                <a:satOff val="-21430"/>
                <a:lumOff val="25715"/>
                <a:alphaOff val="0"/>
                <a:shade val="93000"/>
                <a:satMod val="130000"/>
              </a:schemeClr>
            </a:gs>
            <a:gs pos="100000">
              <a:schemeClr val="accent2">
                <a:hueOff val="-6171429"/>
                <a:satOff val="-21430"/>
                <a:lumOff val="257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/>
            <a:t>Recherche littéraire</a:t>
          </a:r>
          <a:endParaRPr lang="en-CA" sz="2000" b="1" kern="1200" dirty="0"/>
        </a:p>
      </dsp:txBody>
      <dsp:txXfrm>
        <a:off x="3243630" y="4125951"/>
        <a:ext cx="1938125" cy="1488045"/>
      </dsp:txXfrm>
    </dsp:sp>
    <dsp:sp modelId="{3E760BCD-9A61-4CC7-AFC9-54E4C2A4BC14}">
      <dsp:nvSpPr>
        <dsp:cNvPr id="0" name=""/>
        <dsp:cNvSpPr/>
      </dsp:nvSpPr>
      <dsp:spPr>
        <a:xfrm>
          <a:off x="4065082" y="3900628"/>
          <a:ext cx="295221" cy="147097"/>
        </a:xfrm>
        <a:prstGeom prst="triangle">
          <a:avLst/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C241A8-6E49-4E87-AA03-13615805FB41}">
      <dsp:nvSpPr>
        <dsp:cNvPr id="0" name=""/>
        <dsp:cNvSpPr/>
      </dsp:nvSpPr>
      <dsp:spPr>
        <a:xfrm>
          <a:off x="3360672" y="2301400"/>
          <a:ext cx="1704041" cy="1529329"/>
        </a:xfrm>
        <a:prstGeom prst="ellipse">
          <a:avLst/>
        </a:prstGeom>
        <a:gradFill rotWithShape="0">
          <a:gsLst>
            <a:gs pos="0">
              <a:schemeClr val="accent2">
                <a:hueOff val="-8228572"/>
                <a:satOff val="-28573"/>
                <a:lumOff val="34286"/>
                <a:alphaOff val="0"/>
                <a:shade val="51000"/>
                <a:satMod val="130000"/>
              </a:schemeClr>
            </a:gs>
            <a:gs pos="80000">
              <a:schemeClr val="accent2">
                <a:hueOff val="-8228572"/>
                <a:satOff val="-28573"/>
                <a:lumOff val="34286"/>
                <a:alphaOff val="0"/>
                <a:shade val="93000"/>
                <a:satMod val="130000"/>
              </a:schemeClr>
            </a:gs>
            <a:gs pos="100000">
              <a:schemeClr val="accent2">
                <a:hueOff val="-8228572"/>
                <a:satOff val="-28573"/>
                <a:lumOff val="342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0" kern="1200" dirty="0" err="1" smtClean="0">
              <a:solidFill>
                <a:srgbClr val="FF0000"/>
              </a:solidFill>
            </a:rPr>
            <a:t>Brouillon</a:t>
          </a:r>
          <a:r>
            <a:rPr lang="en-CA" sz="2000" b="0" kern="1200" dirty="0" smtClean="0">
              <a:solidFill>
                <a:srgbClr val="FF0000"/>
              </a:solidFill>
            </a:rPr>
            <a:t> du </a:t>
          </a:r>
          <a:r>
            <a:rPr lang="en-CA" sz="2000" b="0" kern="1200" dirty="0" err="1" smtClean="0">
              <a:solidFill>
                <a:srgbClr val="FF0000"/>
              </a:solidFill>
            </a:rPr>
            <a:t>protocole</a:t>
          </a:r>
          <a:endParaRPr lang="en-CA" sz="2000" b="0" kern="1200" dirty="0">
            <a:solidFill>
              <a:srgbClr val="FF0000"/>
            </a:solidFill>
          </a:endParaRPr>
        </a:p>
      </dsp:txBody>
      <dsp:txXfrm>
        <a:off x="3360672" y="2301400"/>
        <a:ext cx="1704041" cy="1529329"/>
      </dsp:txXfrm>
    </dsp:sp>
    <dsp:sp modelId="{3F28A658-CD6A-45A4-9B6F-94BB3E743F71}">
      <dsp:nvSpPr>
        <dsp:cNvPr id="0" name=""/>
        <dsp:cNvSpPr/>
      </dsp:nvSpPr>
      <dsp:spPr>
        <a:xfrm rot="21570525">
          <a:off x="4057219" y="2075396"/>
          <a:ext cx="295221" cy="147097"/>
        </a:xfrm>
        <a:prstGeom prst="triangle">
          <a:avLst/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D19BCF-7F84-4EFD-9A5F-B5C67B2F34A4}">
      <dsp:nvSpPr>
        <dsp:cNvPr id="0" name=""/>
        <dsp:cNvSpPr/>
      </dsp:nvSpPr>
      <dsp:spPr>
        <a:xfrm>
          <a:off x="3061295" y="0"/>
          <a:ext cx="2267408" cy="2004822"/>
        </a:xfrm>
        <a:prstGeom prst="ellipse">
          <a:avLst/>
        </a:prstGeom>
        <a:gradFill rotWithShape="0">
          <a:gsLst>
            <a:gs pos="0">
              <a:schemeClr val="accent2">
                <a:hueOff val="-10285714"/>
                <a:satOff val="-35716"/>
                <a:lumOff val="42858"/>
                <a:alphaOff val="0"/>
                <a:shade val="51000"/>
                <a:satMod val="130000"/>
              </a:schemeClr>
            </a:gs>
            <a:gs pos="80000">
              <a:schemeClr val="accent2">
                <a:hueOff val="-10285714"/>
                <a:satOff val="-35716"/>
                <a:lumOff val="42858"/>
                <a:alphaOff val="0"/>
                <a:shade val="93000"/>
                <a:satMod val="130000"/>
              </a:schemeClr>
            </a:gs>
            <a:gs pos="100000">
              <a:schemeClr val="accent2">
                <a:hueOff val="-10285714"/>
                <a:satOff val="-35716"/>
                <a:lumOff val="428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solidFill>
                <a:srgbClr val="FF0000"/>
              </a:solidFill>
            </a:rPr>
            <a:t>Consultations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dirty="0" smtClean="0">
              <a:solidFill>
                <a:srgbClr val="FF0000"/>
              </a:solidFill>
            </a:rPr>
            <a:t>extérieures</a:t>
          </a:r>
          <a:endParaRPr lang="en-CA" sz="1800" b="1" kern="1200" dirty="0">
            <a:solidFill>
              <a:srgbClr val="FF0000"/>
            </a:solidFill>
          </a:endParaRPr>
        </a:p>
      </dsp:txBody>
      <dsp:txXfrm>
        <a:off x="3061295" y="0"/>
        <a:ext cx="2267408" cy="2004822"/>
      </dsp:txXfrm>
    </dsp:sp>
    <dsp:sp modelId="{A3CDB065-C046-4D4A-BFF3-6D63B2FDE143}">
      <dsp:nvSpPr>
        <dsp:cNvPr id="0" name=""/>
        <dsp:cNvSpPr/>
      </dsp:nvSpPr>
      <dsp:spPr>
        <a:xfrm rot="5271593">
          <a:off x="5410806" y="877912"/>
          <a:ext cx="295221" cy="147097"/>
        </a:xfrm>
        <a:prstGeom prst="triangle">
          <a:avLst/>
        </a:prstGeom>
        <a:solidFill>
          <a:schemeClr val="accent2">
            <a:hueOff val="-12000000"/>
            <a:satOff val="-41669"/>
            <a:lumOff val="5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A84287-9CA0-4A0F-916F-F5342A417DAA}">
      <dsp:nvSpPr>
        <dsp:cNvPr id="0" name=""/>
        <dsp:cNvSpPr/>
      </dsp:nvSpPr>
      <dsp:spPr>
        <a:xfrm>
          <a:off x="5779865" y="1356"/>
          <a:ext cx="2074597" cy="1806132"/>
        </a:xfrm>
        <a:prstGeom prst="ellipse">
          <a:avLst/>
        </a:prstGeom>
        <a:gradFill rotWithShape="0">
          <a:gsLst>
            <a:gs pos="0">
              <a:schemeClr val="accent2">
                <a:hueOff val="-12342858"/>
                <a:satOff val="-42860"/>
                <a:lumOff val="51429"/>
                <a:alphaOff val="0"/>
                <a:shade val="51000"/>
                <a:satMod val="130000"/>
              </a:schemeClr>
            </a:gs>
            <a:gs pos="80000">
              <a:schemeClr val="accent2">
                <a:hueOff val="-12342858"/>
                <a:satOff val="-42860"/>
                <a:lumOff val="51429"/>
                <a:alphaOff val="0"/>
                <a:shade val="93000"/>
                <a:satMod val="130000"/>
              </a:schemeClr>
            </a:gs>
            <a:gs pos="100000">
              <a:schemeClr val="accent2">
                <a:hueOff val="-12342858"/>
                <a:satOff val="-42860"/>
                <a:lumOff val="514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>
              <a:solidFill>
                <a:srgbClr val="00B050"/>
              </a:solidFill>
            </a:rPr>
            <a:t>Publication</a:t>
          </a:r>
          <a:endParaRPr lang="en-CA" sz="2000" b="1" kern="1200" dirty="0">
            <a:solidFill>
              <a:srgbClr val="00B050"/>
            </a:solidFill>
          </a:endParaRPr>
        </a:p>
      </dsp:txBody>
      <dsp:txXfrm>
        <a:off x="5779865" y="1356"/>
        <a:ext cx="2074597" cy="1806132"/>
      </dsp:txXfrm>
    </dsp:sp>
    <dsp:sp modelId="{271B6A9D-F751-4F2A-8F1E-05DBD8942A69}">
      <dsp:nvSpPr>
        <dsp:cNvPr id="0" name=""/>
        <dsp:cNvSpPr/>
      </dsp:nvSpPr>
      <dsp:spPr>
        <a:xfrm rot="10800000">
          <a:off x="6669554" y="1885713"/>
          <a:ext cx="295221" cy="147097"/>
        </a:xfrm>
        <a:prstGeom prst="triangle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D04CB-89A6-4253-A18D-22478746F333}">
      <dsp:nvSpPr>
        <dsp:cNvPr id="0" name=""/>
        <dsp:cNvSpPr/>
      </dsp:nvSpPr>
      <dsp:spPr>
        <a:xfrm>
          <a:off x="5768142" y="2102709"/>
          <a:ext cx="2098044" cy="1831020"/>
        </a:xfrm>
        <a:prstGeom prst="ellipse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solidFill>
                <a:srgbClr val="00B050"/>
              </a:solidFill>
            </a:rPr>
            <a:t>ateliers</a:t>
          </a:r>
          <a:endParaRPr lang="en-CA" sz="2000" b="1" kern="1200" dirty="0">
            <a:solidFill>
              <a:srgbClr val="00B050"/>
            </a:solidFill>
          </a:endParaRPr>
        </a:p>
      </dsp:txBody>
      <dsp:txXfrm>
        <a:off x="5768142" y="2102709"/>
        <a:ext cx="2098044" cy="183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24F6E-E4BE-4E30-A36E-532C8B2F6E90}" type="datetimeFigureOut">
              <a:rPr lang="en-CA" smtClean="0"/>
              <a:pPr/>
              <a:t>17/02/2017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8371F-A9CB-4CC5-B04C-834F158B6CF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mb.ca/healthychild/publications/protocol_swsn_fr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gov.mb.ca/healthychild/publications/protocol_youthcare_fr.pdf" TargetMode="External"/><Relationship Id="rId4" Type="http://schemas.openxmlformats.org/officeDocument/2006/relationships/hyperlink" Target="http://www.gov.mb.ca/healthychild/publications/protocol_ebd_wraparound_fr.pdf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CA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CA" dirty="0" smtClean="0"/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86C7A2-1B36-440A-B746-693DF54B6BC0}" type="slidenum">
              <a:rPr lang="en-CA" smtClean="0"/>
              <a:pPr/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A50A-49F7-42F7-AB07-31809ECC431D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33538" y="728663"/>
            <a:ext cx="4092575" cy="3070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lnSpcReduction="10000"/>
          </a:bodyPr>
          <a:lstStyle/>
          <a:p>
            <a:endParaRPr lang="en-CA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1400" dirty="0" smtClean="0"/>
              <a:t>L'inclusion constitue une façon de penser et d'agir qui permet à chaque personne de se sentir acceptée et appréciée tout en se sentant en sécurité. Une collectivité qui favorise l'inclusion est elle-même dynamique et évolue au rythme des besoins changeants de ses membres. En reconnaissant les besoins de ceux-ci et en leur offrant l'appui nécessaire, une collectivité inclusive assure à ses membres l'occasion de jouer un rôle pertinent et l'égalité d'accès aux avantages qui leur reviennent à titre de citoyens.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/>
          </a:p>
          <a:p>
            <a:pPr>
              <a:buFontTx/>
              <a:buNone/>
            </a:pPr>
            <a:endParaRPr lang="en-CA" sz="140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DECC69-D2B5-4007-9596-5CD5F227DFDD}" type="slidenum">
              <a:rPr lang="en-CA" smtClean="0"/>
              <a:pPr/>
              <a:t>11</a:t>
            </a:fld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63775" y="685800"/>
            <a:ext cx="3451225" cy="2587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03171"/>
            <a:ext cx="5780314" cy="4855029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pratique axée sur la famille regroupe un ensemble de valeurs, d’attitudes et d’approches visant à orienter la prestation de services aux enfants ayant besoin de soutien additionnel et à leur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famille.</a:t>
            </a:r>
            <a:endParaRPr lang="en-CA" sz="1400" dirty="0" smtClean="0">
              <a:ea typeface="ＭＳ Ｐゴシック" pitchFamily="-112" charset="-128"/>
            </a:endParaRPr>
          </a:p>
          <a:p>
            <a:pPr>
              <a:buFont typeface="Arial" pitchFamily="34" charset="0"/>
              <a:buChar char="•"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Elle met 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famille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au centre des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décisions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 reconnaît que chaque enfant ainsi que sa famille ont des forces, des besoins, une langue et une culture qui leur sont propres.</a:t>
            </a:r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ea typeface="ＭＳ Ｐゴシック" pitchFamily="-112" charset="-128"/>
            </a:endParaRP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le présent protocole, le terme « famille » fait référence au(x) parent(s) ou tuteur(s), ou encore au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travailleur, à l’office ou au bureau régional des services à l’enfant et à la famille.</a:t>
            </a:r>
          </a:p>
          <a:p>
            <a:endParaRPr lang="en-CA" sz="1400" dirty="0" smtClean="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2FB5F-8AFC-46B2-A11B-5B8588985112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CA" sz="1800" dirty="0" smtClean="0">
              <a:ea typeface="ＭＳ Ｐゴシック" pitchFamily="-112" charset="-128"/>
            </a:endParaRPr>
          </a:p>
          <a:p>
            <a:r>
              <a:rPr lang="en-CA" sz="1800" dirty="0" smtClean="0"/>
              <a:t>Le plan de transition </a:t>
            </a:r>
            <a:r>
              <a:rPr lang="en-CA" sz="1800" dirty="0" err="1" smtClean="0"/>
              <a:t>identifie</a:t>
            </a:r>
            <a:r>
              <a:rPr lang="en-CA" sz="1800" dirty="0" smtClean="0"/>
              <a:t> et met en</a:t>
            </a:r>
            <a:r>
              <a:rPr lang="en-CA" sz="1800" baseline="0" dirty="0" smtClean="0"/>
              <a:t> </a:t>
            </a:r>
            <a:r>
              <a:rPr lang="en-CA" sz="1800" baseline="0" dirty="0" err="1" smtClean="0"/>
              <a:t>valeur</a:t>
            </a:r>
            <a:r>
              <a:rPr lang="en-CA" sz="1800" baseline="0" dirty="0" smtClean="0"/>
              <a:t> les </a:t>
            </a:r>
            <a:r>
              <a:rPr lang="en-CA" sz="1800" baseline="0" dirty="0" err="1" smtClean="0"/>
              <a:t>connaissances</a:t>
            </a:r>
            <a:r>
              <a:rPr lang="en-CA" sz="1800" baseline="0" dirty="0" smtClean="0"/>
              <a:t>, les </a:t>
            </a:r>
            <a:r>
              <a:rPr lang="en-CA" sz="1800" baseline="0" dirty="0" err="1" smtClean="0"/>
              <a:t>habiletés</a:t>
            </a:r>
            <a:r>
              <a:rPr lang="en-CA" sz="1800" baseline="0" dirty="0" smtClean="0"/>
              <a:t> et les forces de </a:t>
            </a:r>
            <a:r>
              <a:rPr lang="en-CA" sz="1800" baseline="0" dirty="0" err="1" smtClean="0"/>
              <a:t>l’élève</a:t>
            </a:r>
            <a:r>
              <a:rPr lang="en-CA" sz="1800" baseline="0" dirty="0" smtClean="0"/>
              <a:t>, </a:t>
            </a:r>
            <a:r>
              <a:rPr lang="en-CA" sz="1800" baseline="0" dirty="0" err="1" smtClean="0"/>
              <a:t>sa</a:t>
            </a:r>
            <a:r>
              <a:rPr lang="en-CA" sz="1800" baseline="0" dirty="0" smtClean="0"/>
              <a:t> </a:t>
            </a:r>
            <a:r>
              <a:rPr lang="en-CA" sz="1800" baseline="0" dirty="0" err="1" smtClean="0"/>
              <a:t>famille</a:t>
            </a:r>
            <a:r>
              <a:rPr lang="en-CA" sz="1800" baseline="0" dirty="0" smtClean="0"/>
              <a:t>,</a:t>
            </a:r>
          </a:p>
          <a:p>
            <a:r>
              <a:rPr lang="en-CA" sz="1800" baseline="0" dirty="0" smtClean="0"/>
              <a:t> </a:t>
            </a:r>
            <a:r>
              <a:rPr lang="en-CA" sz="1800" baseline="0" dirty="0" err="1" smtClean="0"/>
              <a:t>sa</a:t>
            </a:r>
            <a:r>
              <a:rPr lang="en-CA" sz="1800" baseline="0" dirty="0" smtClean="0"/>
              <a:t> </a:t>
            </a:r>
            <a:r>
              <a:rPr lang="en-CA" sz="1800" baseline="0" dirty="0" err="1" smtClean="0"/>
              <a:t>communauté</a:t>
            </a:r>
            <a:r>
              <a:rPr lang="en-CA" sz="1800" baseline="0" dirty="0" smtClean="0"/>
              <a:t> et les </a:t>
            </a:r>
            <a:r>
              <a:rPr lang="en-CA" sz="1800" baseline="0" dirty="0" err="1" smtClean="0"/>
              <a:t>autres</a:t>
            </a:r>
            <a:r>
              <a:rPr lang="en-CA" sz="1800" baseline="0" dirty="0" smtClean="0"/>
              <a:t> </a:t>
            </a:r>
            <a:r>
              <a:rPr lang="en-CA" sz="1800" baseline="0" dirty="0" err="1" smtClean="0"/>
              <a:t>membres</a:t>
            </a:r>
            <a:r>
              <a:rPr lang="en-CA" sz="1800" baseline="0" dirty="0" smtClean="0"/>
              <a:t> de </a:t>
            </a:r>
            <a:r>
              <a:rPr lang="en-CA" sz="1800" baseline="0" dirty="0" err="1" smtClean="0"/>
              <a:t>l’équipe</a:t>
            </a:r>
            <a:r>
              <a:rPr lang="en-CA" sz="1800" dirty="0" smtClean="0"/>
              <a:t>.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besoins des enfants, surtout lorsqu’ils sont complexes,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peuvent dominer le processus de planification de la transition.</a:t>
            </a:r>
            <a:endParaRPr lang="en-CA" sz="1800" dirty="0" smtClean="0"/>
          </a:p>
          <a:p>
            <a:endParaRPr lang="en-CA" sz="1800" dirty="0" smtClean="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2FB5F-8AFC-46B2-A11B-5B8588985112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Intégrer les forces, les besoins, la langue et la culture propres à l’enfant et à sa famille au processus de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planification est un élément primordial d’une transition réussie.</a:t>
            </a: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2FB5F-8AFC-46B2-A11B-5B8588985112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Page 5</a:t>
            </a:r>
          </a:p>
          <a:p>
            <a:endParaRPr lang="en-CA" sz="2000" dirty="0" smtClean="0"/>
          </a:p>
          <a:p>
            <a:r>
              <a:rPr lang="en-CA" sz="2000" dirty="0" smtClean="0"/>
              <a:t>Il </a:t>
            </a:r>
            <a:r>
              <a:rPr lang="en-CA" sz="2000" dirty="0" smtClean="0"/>
              <a:t>y a </a:t>
            </a:r>
            <a:r>
              <a:rPr lang="en-CA" sz="2000" dirty="0" err="1" smtClean="0"/>
              <a:t>cinq</a:t>
            </a:r>
            <a:r>
              <a:rPr lang="en-CA" sz="2000" dirty="0" smtClean="0"/>
              <a:t> </a:t>
            </a:r>
            <a:r>
              <a:rPr lang="en-CA" sz="2000" dirty="0" smtClean="0"/>
              <a:t>phases </a:t>
            </a:r>
            <a:r>
              <a:rPr lang="en-CA" sz="2000" dirty="0" err="1" smtClean="0"/>
              <a:t>dans</a:t>
            </a:r>
            <a:r>
              <a:rPr lang="en-CA" sz="2000" dirty="0" smtClean="0"/>
              <a:t> le </a:t>
            </a:r>
            <a:r>
              <a:rPr lang="en-CA" sz="2000" dirty="0" err="1" smtClean="0"/>
              <a:t>processus</a:t>
            </a:r>
            <a:r>
              <a:rPr lang="en-CA" sz="2000" dirty="0" smtClean="0"/>
              <a:t>.</a:t>
            </a: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2FB5F-8AFC-46B2-A11B-5B8588985112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 page </a:t>
            </a:r>
            <a:r>
              <a:rPr lang="en-CA" dirty="0" smtClean="0"/>
              <a:t>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 smtClean="0"/>
              <a:t>Ce</a:t>
            </a:r>
            <a:r>
              <a:rPr lang="en-CA" dirty="0" smtClean="0"/>
              <a:t> </a:t>
            </a:r>
            <a:r>
              <a:rPr lang="en-CA" dirty="0" err="1" smtClean="0"/>
              <a:t>graphique</a:t>
            </a:r>
            <a:r>
              <a:rPr lang="en-CA" dirty="0" smtClean="0"/>
              <a:t> </a:t>
            </a:r>
            <a:r>
              <a:rPr lang="en-CA" dirty="0" err="1" smtClean="0"/>
              <a:t>provenant</a:t>
            </a:r>
            <a:r>
              <a:rPr lang="en-CA" dirty="0" smtClean="0"/>
              <a:t> du </a:t>
            </a:r>
            <a:r>
              <a:rPr lang="en-CA" dirty="0" err="1" smtClean="0"/>
              <a:t>Protocole</a:t>
            </a:r>
            <a:r>
              <a:rPr lang="en-CA" baseline="0" dirty="0" smtClean="0"/>
              <a:t> </a:t>
            </a:r>
            <a:r>
              <a:rPr lang="en-CA" dirty="0" err="1" smtClean="0"/>
              <a:t>représente</a:t>
            </a:r>
            <a:r>
              <a:rPr lang="en-CA" dirty="0" smtClean="0"/>
              <a:t> le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réseau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soutien</a:t>
            </a:r>
            <a:r>
              <a:rPr lang="en-CA" baseline="0" dirty="0" smtClean="0"/>
              <a:t> de la </a:t>
            </a:r>
            <a:r>
              <a:rPr lang="en-CA" baseline="0" dirty="0" err="1" smtClean="0"/>
              <a:t>famille</a:t>
            </a:r>
            <a:r>
              <a:rPr lang="en-CA" dirty="0" smtClean="0"/>
              <a:t>. </a:t>
            </a:r>
          </a:p>
          <a:p>
            <a:endParaRPr lang="en-CA" dirty="0" smtClean="0"/>
          </a:p>
          <a:p>
            <a:pPr>
              <a:buNone/>
            </a:pPr>
            <a:r>
              <a:rPr lang="en-CA" sz="1200" dirty="0" smtClean="0"/>
              <a:t>Qui </a:t>
            </a:r>
            <a:r>
              <a:rPr lang="en-CA" sz="1200" dirty="0" err="1" smtClean="0"/>
              <a:t>devrait</a:t>
            </a:r>
            <a:r>
              <a:rPr lang="en-CA" sz="1200" dirty="0" smtClean="0"/>
              <a:t> </a:t>
            </a:r>
            <a:r>
              <a:rPr lang="en-CA" sz="1200" dirty="0" err="1" smtClean="0"/>
              <a:t>être</a:t>
            </a:r>
            <a:r>
              <a:rPr lang="en-CA" sz="1200" dirty="0" smtClean="0"/>
              <a:t> </a:t>
            </a:r>
            <a:r>
              <a:rPr lang="en-CA" sz="1200" dirty="0" err="1" smtClean="0"/>
              <a:t>représenté</a:t>
            </a:r>
            <a:r>
              <a:rPr lang="en-CA" sz="1200" dirty="0" smtClean="0"/>
              <a:t>, </a:t>
            </a:r>
            <a:r>
              <a:rPr lang="en-CA" sz="1200" dirty="0" err="1" smtClean="0"/>
              <a:t>si</a:t>
            </a:r>
            <a:r>
              <a:rPr lang="en-CA" sz="1200" dirty="0" smtClean="0"/>
              <a:t> possible?</a:t>
            </a:r>
          </a:p>
          <a:p>
            <a:pPr>
              <a:buNone/>
            </a:pPr>
            <a:endParaRPr lang="en-CA" sz="1200" dirty="0" smtClean="0"/>
          </a:p>
          <a:p>
            <a:r>
              <a:rPr lang="en-CA" sz="1200" dirty="0" smtClean="0"/>
              <a:t>-le chef de </a:t>
            </a:r>
            <a:r>
              <a:rPr lang="en-CA" sz="1200" dirty="0" err="1" smtClean="0"/>
              <a:t>l’équipe</a:t>
            </a:r>
            <a:r>
              <a:rPr lang="en-CA" sz="1200" dirty="0" smtClean="0"/>
              <a:t> de transition (la </a:t>
            </a:r>
            <a:r>
              <a:rPr lang="en-CA" sz="1200" dirty="0" err="1" smtClean="0"/>
              <a:t>famille</a:t>
            </a:r>
            <a:r>
              <a:rPr lang="en-CA" sz="1200" dirty="0" smtClean="0"/>
              <a:t> </a:t>
            </a:r>
            <a:r>
              <a:rPr lang="en-CA" sz="1200" dirty="0" err="1" smtClean="0"/>
              <a:t>ou</a:t>
            </a:r>
            <a:r>
              <a:rPr lang="en-CA" sz="1200" dirty="0" smtClean="0"/>
              <a:t> </a:t>
            </a:r>
            <a:r>
              <a:rPr lang="en-CA" sz="1200" dirty="0" err="1" smtClean="0"/>
              <a:t>une</a:t>
            </a:r>
            <a:r>
              <a:rPr lang="en-CA" sz="1200" dirty="0" smtClean="0"/>
              <a:t> </a:t>
            </a:r>
            <a:r>
              <a:rPr lang="en-CA" sz="1200" dirty="0" err="1" smtClean="0"/>
              <a:t>personne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désignée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ou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une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combinaison</a:t>
            </a:r>
            <a:r>
              <a:rPr lang="en-CA" sz="1200" baseline="0" dirty="0" smtClean="0"/>
              <a:t> des </a:t>
            </a:r>
            <a:r>
              <a:rPr lang="en-CA" sz="1200" baseline="0" dirty="0" err="1" smtClean="0"/>
              <a:t>deux</a:t>
            </a:r>
            <a:r>
              <a:rPr lang="en-CA" sz="1200" baseline="0" dirty="0" smtClean="0"/>
              <a:t>)</a:t>
            </a:r>
            <a:endParaRPr lang="en-CA" sz="1200" dirty="0" smtClean="0"/>
          </a:p>
          <a:p>
            <a:r>
              <a:rPr lang="en-CA" sz="1200" dirty="0" smtClean="0"/>
              <a:t>-un </a:t>
            </a:r>
            <a:r>
              <a:rPr lang="en-CA" sz="1200" dirty="0" err="1" smtClean="0"/>
              <a:t>représentant</a:t>
            </a:r>
            <a:r>
              <a:rPr lang="en-CA" sz="1200" dirty="0" smtClean="0"/>
              <a:t> de la division </a:t>
            </a:r>
            <a:r>
              <a:rPr lang="en-CA" sz="1200" dirty="0" err="1" smtClean="0"/>
              <a:t>scolaire</a:t>
            </a:r>
            <a:r>
              <a:rPr lang="en-CA" sz="1200" dirty="0" smtClean="0"/>
              <a:t>/ </a:t>
            </a:r>
            <a:r>
              <a:rPr lang="en-CA" sz="1200" dirty="0" err="1" smtClean="0"/>
              <a:t>directeur</a:t>
            </a:r>
            <a:r>
              <a:rPr lang="en-CA" sz="1200" dirty="0" smtClean="0"/>
              <a:t> des services aux </a:t>
            </a:r>
            <a:r>
              <a:rPr lang="en-CA" sz="1200" dirty="0" err="1" smtClean="0"/>
              <a:t>élèves</a:t>
            </a:r>
            <a:endParaRPr lang="en-CA" sz="1200" dirty="0" smtClean="0"/>
          </a:p>
          <a:p>
            <a:r>
              <a:rPr lang="en-CA" sz="1200" dirty="0" smtClean="0"/>
              <a:t>-un </a:t>
            </a:r>
            <a:r>
              <a:rPr lang="en-CA" sz="1200" dirty="0" err="1" smtClean="0"/>
              <a:t>ou</a:t>
            </a:r>
            <a:r>
              <a:rPr lang="en-CA" sz="1200" dirty="0" smtClean="0"/>
              <a:t> plus de </a:t>
            </a:r>
            <a:r>
              <a:rPr lang="en-CA" sz="1200" dirty="0" err="1" smtClean="0"/>
              <a:t>représentants</a:t>
            </a:r>
            <a:r>
              <a:rPr lang="en-CA" sz="1200" dirty="0" smtClean="0"/>
              <a:t> de </a:t>
            </a:r>
            <a:r>
              <a:rPr lang="en-CA" sz="1200" dirty="0" err="1" smtClean="0"/>
              <a:t>l’école</a:t>
            </a:r>
            <a:endParaRPr lang="en-CA" sz="1200" dirty="0" smtClean="0"/>
          </a:p>
          <a:p>
            <a:r>
              <a:rPr lang="en-CA" sz="1200" dirty="0" smtClean="0"/>
              <a:t>-</a:t>
            </a:r>
            <a:r>
              <a:rPr lang="en-CA" sz="1200" dirty="0" err="1" smtClean="0"/>
              <a:t>fournisseurs</a:t>
            </a:r>
            <a:r>
              <a:rPr lang="en-CA" sz="1200" dirty="0" smtClean="0"/>
              <a:t> de services (pour </a:t>
            </a:r>
            <a:r>
              <a:rPr lang="en-CA" sz="1200" dirty="0" err="1" smtClean="0"/>
              <a:t>l’échange</a:t>
            </a:r>
            <a:r>
              <a:rPr lang="en-CA" sz="1200" dirty="0" smtClean="0"/>
              <a:t> </a:t>
            </a:r>
            <a:r>
              <a:rPr lang="en-CA" sz="1200" dirty="0" err="1" smtClean="0"/>
              <a:t>d’information</a:t>
            </a:r>
            <a:r>
              <a:rPr lang="en-CA" sz="1200" dirty="0" smtClean="0"/>
              <a:t> </a:t>
            </a:r>
            <a:r>
              <a:rPr lang="en-CA" sz="1200" dirty="0" err="1" smtClean="0"/>
              <a:t>ou</a:t>
            </a:r>
            <a:r>
              <a:rPr lang="en-CA" sz="1200" dirty="0" smtClean="0"/>
              <a:t> pour </a:t>
            </a:r>
            <a:r>
              <a:rPr lang="en-CA" sz="1200" dirty="0" err="1" smtClean="0"/>
              <a:t>jouer</a:t>
            </a:r>
            <a:r>
              <a:rPr lang="en-CA" sz="1200" dirty="0" smtClean="0"/>
              <a:t> le </a:t>
            </a:r>
            <a:r>
              <a:rPr lang="en-CA" sz="1200" dirty="0" err="1" smtClean="0"/>
              <a:t>rôle</a:t>
            </a:r>
            <a:r>
              <a:rPr lang="en-CA" sz="1200" baseline="0" dirty="0" smtClean="0"/>
              <a:t> de chef </a:t>
            </a:r>
            <a:r>
              <a:rPr lang="en-CA" sz="1200" baseline="0" dirty="0" err="1" smtClean="0"/>
              <a:t>d’équipe</a:t>
            </a:r>
            <a:r>
              <a:rPr lang="en-CA" sz="1200" baseline="0" dirty="0" smtClean="0"/>
              <a:t>)</a:t>
            </a:r>
            <a:endParaRPr lang="en-CA" sz="1200" dirty="0" smtClean="0"/>
          </a:p>
          <a:p>
            <a:r>
              <a:rPr lang="en-CA" sz="1200" dirty="0" smtClean="0"/>
              <a:t>-</a:t>
            </a:r>
            <a:r>
              <a:rPr lang="en-CA" sz="1200" dirty="0" err="1" smtClean="0"/>
              <a:t>soutiens</a:t>
            </a:r>
            <a:r>
              <a:rPr lang="en-CA" sz="1200" dirty="0" smtClean="0"/>
              <a:t> </a:t>
            </a:r>
            <a:r>
              <a:rPr lang="en-CA" sz="1200" dirty="0" err="1" smtClean="0"/>
              <a:t>informels</a:t>
            </a:r>
            <a:r>
              <a:rPr lang="en-CA" sz="1200" dirty="0" smtClean="0"/>
              <a:t> et </a:t>
            </a:r>
            <a:r>
              <a:rPr lang="en-CA" sz="1200" dirty="0" err="1" smtClean="0"/>
              <a:t>aidant</a:t>
            </a:r>
            <a:r>
              <a:rPr lang="en-CA" sz="1200" dirty="0" smtClean="0"/>
              <a:t> </a:t>
            </a:r>
            <a:r>
              <a:rPr lang="en-CA" sz="1200" dirty="0" err="1" smtClean="0"/>
              <a:t>naturel</a:t>
            </a:r>
            <a:r>
              <a:rPr lang="en-CA" sz="1200" dirty="0" smtClean="0"/>
              <a:t>  </a:t>
            </a:r>
            <a:r>
              <a:rPr lang="en-CA" sz="1200" baseline="0" dirty="0" smtClean="0"/>
              <a:t>(au </a:t>
            </a:r>
            <a:r>
              <a:rPr lang="en-CA" sz="1200" baseline="0" dirty="0" err="1" smtClean="0"/>
              <a:t>besoin</a:t>
            </a:r>
            <a:r>
              <a:rPr lang="en-CA" sz="1200" baseline="0" dirty="0" smtClean="0"/>
              <a:t> pour </a:t>
            </a:r>
            <a:r>
              <a:rPr lang="en-CA" sz="1200" baseline="0" dirty="0" err="1" smtClean="0"/>
              <a:t>appuyer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l’élève</a:t>
            </a:r>
            <a:r>
              <a:rPr lang="en-CA" sz="1200" baseline="0" dirty="0" smtClean="0"/>
              <a:t> et la </a:t>
            </a:r>
            <a:r>
              <a:rPr lang="en-CA" sz="1200" baseline="0" dirty="0" err="1" smtClean="0"/>
              <a:t>famille</a:t>
            </a:r>
            <a:r>
              <a:rPr lang="en-CA" sz="1200" baseline="0" dirty="0" smtClean="0"/>
              <a:t>)</a:t>
            </a:r>
            <a:endParaRPr lang="en-CA" sz="1200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2FB5F-8AFC-46B2-A11B-5B8588985112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 l’avis de la famille est indispensable au processus de transition, il est recommandé que celle-ci dirige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l’équipe de planification de la transition ou délègue une personne fiable pour piloter ou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copiloter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processus.</a:t>
            </a:r>
          </a:p>
          <a:p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chef d’équipe délégué devrait être un membre du réseau de soutien à l’enfant qui est accessible, prêt à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s’acquitter de la tâche et avec qui l’enfant a une relation positive.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2FB5F-8AFC-46B2-A11B-5B8588985112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CA" sz="1600" b="0" dirty="0" smtClean="0">
                <a:latin typeface="+mn-lt"/>
              </a:rPr>
              <a:t>Page 13 à 376</a:t>
            </a:r>
          </a:p>
          <a:p>
            <a:pPr>
              <a:buFontTx/>
              <a:buNone/>
            </a:pPr>
            <a:endParaRPr lang="en-CA" sz="1600" b="0" dirty="0" smtClean="0">
              <a:latin typeface="+mn-lt"/>
            </a:endParaRPr>
          </a:p>
          <a:p>
            <a:pPr>
              <a:buFontTx/>
              <a:buNone/>
            </a:pPr>
            <a:r>
              <a:rPr lang="en-CA" sz="1600" b="0" dirty="0" err="1" smtClean="0">
                <a:latin typeface="+mn-lt"/>
              </a:rPr>
              <a:t>Ce</a:t>
            </a:r>
            <a:r>
              <a:rPr lang="en-CA" sz="1600" b="0" dirty="0" smtClean="0">
                <a:latin typeface="+mn-lt"/>
              </a:rPr>
              <a:t> </a:t>
            </a:r>
            <a:r>
              <a:rPr lang="en-CA" sz="1600" b="0" dirty="0" err="1" smtClean="0">
                <a:latin typeface="+mn-lt"/>
              </a:rPr>
              <a:t>sont</a:t>
            </a:r>
            <a:r>
              <a:rPr lang="en-CA" sz="1600" b="0" dirty="0" smtClean="0">
                <a:latin typeface="+mn-lt"/>
              </a:rPr>
              <a:t> les </a:t>
            </a:r>
            <a:r>
              <a:rPr lang="en-CA" sz="1600" b="0" dirty="0" err="1" smtClean="0">
                <a:latin typeface="+mn-lt"/>
              </a:rPr>
              <a:t>domaines</a:t>
            </a:r>
            <a:r>
              <a:rPr lang="en-CA" sz="1600" b="0" dirty="0" smtClean="0">
                <a:latin typeface="+mn-lt"/>
              </a:rPr>
              <a:t> </a:t>
            </a:r>
            <a:r>
              <a:rPr lang="en-CA" sz="1600" b="0" dirty="0" err="1" smtClean="0">
                <a:latin typeface="+mn-lt"/>
              </a:rPr>
              <a:t>que</a:t>
            </a:r>
            <a:r>
              <a:rPr lang="en-CA" sz="1600" b="0" dirty="0" smtClean="0">
                <a:latin typeface="+mn-lt"/>
              </a:rPr>
              <a:t> </a:t>
            </a:r>
            <a:r>
              <a:rPr lang="en-CA" sz="1600" b="0" dirty="0" err="1" smtClean="0">
                <a:latin typeface="+mn-lt"/>
              </a:rPr>
              <a:t>l’on</a:t>
            </a:r>
            <a:r>
              <a:rPr lang="en-CA" sz="1600" b="0" dirty="0" smtClean="0">
                <a:latin typeface="+mn-lt"/>
              </a:rPr>
              <a:t> </a:t>
            </a:r>
            <a:r>
              <a:rPr lang="en-CA" sz="1600" b="0" dirty="0" err="1" smtClean="0">
                <a:latin typeface="+mn-lt"/>
              </a:rPr>
              <a:t>retrouve</a:t>
            </a:r>
            <a:r>
              <a:rPr lang="en-CA" sz="1600" b="0" dirty="0" smtClean="0">
                <a:latin typeface="+mn-lt"/>
              </a:rPr>
              <a:t> </a:t>
            </a:r>
            <a:r>
              <a:rPr lang="en-CA" sz="1600" b="0" dirty="0" err="1" smtClean="0">
                <a:latin typeface="+mn-lt"/>
              </a:rPr>
              <a:t>sur</a:t>
            </a:r>
            <a:r>
              <a:rPr lang="en-CA" sz="1600" b="0" dirty="0" smtClean="0">
                <a:latin typeface="+mn-lt"/>
              </a:rPr>
              <a:t> le questionnaire</a:t>
            </a:r>
          </a:p>
          <a:p>
            <a:pPr>
              <a:buFontTx/>
              <a:buNone/>
            </a:pPr>
            <a:endParaRPr lang="en-CA" sz="1600" b="0" baseline="0" dirty="0" smtClean="0">
              <a:latin typeface="+mn-lt"/>
            </a:endParaRPr>
          </a:p>
          <a:p>
            <a:pPr>
              <a:buFontTx/>
              <a:buNone/>
            </a:pPr>
            <a:r>
              <a:rPr lang="en-CA" sz="1600" b="0" baseline="0" dirty="0" err="1" smtClean="0">
                <a:latin typeface="+mn-lt"/>
              </a:rPr>
              <a:t>Chaque</a:t>
            </a:r>
            <a:r>
              <a:rPr lang="en-CA" sz="1600" b="0" baseline="0" dirty="0" smtClean="0">
                <a:latin typeface="+mn-lt"/>
              </a:rPr>
              <a:t> </a:t>
            </a:r>
            <a:r>
              <a:rPr lang="en-CA" sz="1600" b="0" baseline="0" dirty="0" err="1" smtClean="0">
                <a:latin typeface="+mn-lt"/>
              </a:rPr>
              <a:t>domaine</a:t>
            </a:r>
            <a:r>
              <a:rPr lang="en-CA" sz="1600" b="0" baseline="0" dirty="0" smtClean="0">
                <a:latin typeface="+mn-lt"/>
              </a:rPr>
              <a:t> à </a:t>
            </a:r>
            <a:r>
              <a:rPr lang="en-CA" sz="1600" b="0" baseline="0" dirty="0" err="1" smtClean="0">
                <a:latin typeface="+mn-lt"/>
              </a:rPr>
              <a:t>l’exception</a:t>
            </a:r>
            <a:r>
              <a:rPr lang="en-CA" sz="1600" b="0" baseline="0" dirty="0" smtClean="0">
                <a:latin typeface="+mn-lt"/>
              </a:rPr>
              <a:t> des 2 </a:t>
            </a:r>
            <a:r>
              <a:rPr lang="en-CA" sz="1600" b="0" baseline="0" dirty="0" smtClean="0">
                <a:latin typeface="+mn-lt"/>
              </a:rPr>
              <a:t>premiers </a:t>
            </a:r>
            <a:r>
              <a:rPr lang="en-CA" sz="1600" b="0" baseline="0" dirty="0" err="1" smtClean="0">
                <a:latin typeface="+mn-lt"/>
              </a:rPr>
              <a:t>commencent</a:t>
            </a:r>
            <a:r>
              <a:rPr lang="en-CA" sz="1600" b="0" baseline="0" dirty="0" smtClean="0">
                <a:latin typeface="+mn-lt"/>
              </a:rPr>
              <a:t> et </a:t>
            </a:r>
            <a:r>
              <a:rPr lang="en-CA" sz="1600" b="0" baseline="0" dirty="0" err="1" smtClean="0">
                <a:latin typeface="+mn-lt"/>
              </a:rPr>
              <a:t>finissent</a:t>
            </a:r>
            <a:r>
              <a:rPr lang="en-CA" sz="1600" b="0" baseline="0" dirty="0" smtClean="0">
                <a:latin typeface="+mn-lt"/>
              </a:rPr>
              <a:t> par:</a:t>
            </a:r>
          </a:p>
          <a:p>
            <a:pPr marL="447919" lvl="1" defTabSz="895838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CA" sz="1600" dirty="0" err="1" smtClean="0">
                <a:ea typeface="ＭＳ Ｐゴシック" pitchFamily="-112" charset="-128"/>
              </a:rPr>
              <a:t>Veuillez</a:t>
            </a:r>
            <a:r>
              <a:rPr lang="en-CA" sz="1600" dirty="0" smtClean="0">
                <a:ea typeface="ＭＳ Ｐゴシック" pitchFamily="-112" charset="-128"/>
              </a:rPr>
              <a:t> </a:t>
            </a:r>
            <a:r>
              <a:rPr lang="en-CA" sz="1600" dirty="0" err="1" smtClean="0">
                <a:ea typeface="ＭＳ Ｐゴシック" pitchFamily="-112" charset="-128"/>
              </a:rPr>
              <a:t>décrire</a:t>
            </a:r>
            <a:r>
              <a:rPr lang="en-CA" sz="1600" dirty="0" smtClean="0">
                <a:ea typeface="ＭＳ Ｐゴシック" pitchFamily="-112" charset="-128"/>
              </a:rPr>
              <a:t> les</a:t>
            </a:r>
            <a:r>
              <a:rPr lang="en-CA" sz="1600" baseline="0" dirty="0" smtClean="0">
                <a:ea typeface="ＭＳ Ｐゴシック" pitchFamily="-112" charset="-128"/>
              </a:rPr>
              <a:t> forces et les </a:t>
            </a:r>
            <a:r>
              <a:rPr lang="en-CA" sz="1600" baseline="0" dirty="0" err="1" smtClean="0">
                <a:ea typeface="ＭＳ Ｐゴシック" pitchFamily="-112" charset="-128"/>
              </a:rPr>
              <a:t>besoins</a:t>
            </a:r>
            <a:r>
              <a:rPr lang="en-CA" sz="1600" baseline="0" dirty="0" smtClean="0">
                <a:ea typeface="ＭＳ Ｐゴシック" pitchFamily="-112" charset="-128"/>
              </a:rPr>
              <a:t> de </a:t>
            </a:r>
            <a:r>
              <a:rPr lang="en-CA" sz="1600" baseline="0" dirty="0" err="1" smtClean="0">
                <a:ea typeface="ＭＳ Ｐゴシック" pitchFamily="-112" charset="-128"/>
              </a:rPr>
              <a:t>votre</a:t>
            </a:r>
            <a:r>
              <a:rPr lang="en-CA" sz="1600" baseline="0" dirty="0" smtClean="0">
                <a:ea typeface="ＭＳ Ｐゴシック" pitchFamily="-112" charset="-128"/>
              </a:rPr>
              <a:t> enfant </a:t>
            </a:r>
            <a:r>
              <a:rPr lang="en-CA" sz="1600" baseline="0" dirty="0" err="1" smtClean="0">
                <a:ea typeface="ＭＳ Ｐゴシック" pitchFamily="-112" charset="-128"/>
              </a:rPr>
              <a:t>liés</a:t>
            </a:r>
            <a:r>
              <a:rPr lang="en-CA" sz="1600" baseline="0" dirty="0" smtClean="0">
                <a:ea typeface="ＭＳ Ｐゴシック" pitchFamily="-112" charset="-128"/>
              </a:rPr>
              <a:t> à </a:t>
            </a:r>
            <a:r>
              <a:rPr lang="en-CA" sz="1600" baseline="0" dirty="0" err="1" smtClean="0">
                <a:ea typeface="ＭＳ Ｐゴシック" pitchFamily="-112" charset="-128"/>
              </a:rPr>
              <a:t>cet</a:t>
            </a:r>
            <a:r>
              <a:rPr lang="en-CA" sz="1600" baseline="0" dirty="0" smtClean="0">
                <a:ea typeface="ＭＳ Ｐゴシック" pitchFamily="-112" charset="-128"/>
              </a:rPr>
              <a:t> aspect en </a:t>
            </a:r>
            <a:r>
              <a:rPr lang="en-CA" sz="1600" baseline="0" dirty="0" err="1" smtClean="0">
                <a:ea typeface="ＭＳ Ｐゴシック" pitchFamily="-112" charset="-128"/>
              </a:rPr>
              <a:t>particulier</a:t>
            </a:r>
            <a:r>
              <a:rPr lang="en-CA" sz="1600" dirty="0" smtClean="0">
                <a:ea typeface="ＭＳ Ｐゴシック" pitchFamily="-112" charset="-128"/>
              </a:rPr>
              <a:t>.</a:t>
            </a:r>
          </a:p>
          <a:p>
            <a:pPr marL="447919" lvl="1" defTabSz="895838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CA" sz="1600" dirty="0" err="1" smtClean="0">
                <a:ea typeface="ＭＳ Ｐゴシック" pitchFamily="-112" charset="-128"/>
              </a:rPr>
              <a:t>Décrivez</a:t>
            </a:r>
            <a:r>
              <a:rPr lang="en-CA" sz="1600" dirty="0" smtClean="0">
                <a:ea typeface="ＭＳ Ｐゴシック" pitchFamily="-112" charset="-128"/>
              </a:rPr>
              <a:t> tout </a:t>
            </a:r>
            <a:r>
              <a:rPr lang="en-CA" sz="1600" dirty="0" err="1" smtClean="0">
                <a:ea typeface="ＭＳ Ｐゴシック" pitchFamily="-112" charset="-128"/>
              </a:rPr>
              <a:t>ce</a:t>
            </a:r>
            <a:r>
              <a:rPr lang="en-CA" sz="1600" dirty="0" smtClean="0">
                <a:ea typeface="ＭＳ Ｐゴシック" pitchFamily="-112" charset="-128"/>
              </a:rPr>
              <a:t> qui aide </a:t>
            </a:r>
            <a:r>
              <a:rPr lang="en-CA" sz="1600" dirty="0" err="1" smtClean="0">
                <a:ea typeface="ＭＳ Ｐゴシック" pitchFamily="-112" charset="-128"/>
              </a:rPr>
              <a:t>votre</a:t>
            </a:r>
            <a:r>
              <a:rPr lang="en-CA" sz="1600" dirty="0" smtClean="0">
                <a:ea typeface="ＭＳ Ｐゴシック" pitchFamily="-112" charset="-128"/>
              </a:rPr>
              <a:t> enfant pour </a:t>
            </a:r>
            <a:r>
              <a:rPr lang="en-CA" sz="1600" dirty="0" err="1" smtClean="0">
                <a:ea typeface="ＭＳ Ｐゴシック" pitchFamily="-112" charset="-128"/>
              </a:rPr>
              <a:t>cet</a:t>
            </a:r>
            <a:r>
              <a:rPr lang="en-CA" sz="1600" dirty="0" smtClean="0">
                <a:ea typeface="ＭＳ Ｐゴシック" pitchFamily="-112" charset="-128"/>
              </a:rPr>
              <a:t> aspect en </a:t>
            </a:r>
            <a:r>
              <a:rPr lang="en-CA" sz="1600" dirty="0" err="1" smtClean="0">
                <a:ea typeface="ＭＳ Ｐゴシック" pitchFamily="-112" charset="-128"/>
              </a:rPr>
              <a:t>particulier</a:t>
            </a:r>
            <a:r>
              <a:rPr lang="en-CA" sz="1600" dirty="0" smtClean="0">
                <a:ea typeface="ＭＳ Ｐゴシック" pitchFamily="-112" charset="-128"/>
              </a:rPr>
              <a:t> (</a:t>
            </a:r>
            <a:r>
              <a:rPr lang="en-CA" sz="1600" dirty="0" err="1" smtClean="0">
                <a:ea typeface="ＭＳ Ｐゴシック" pitchFamily="-112" charset="-128"/>
              </a:rPr>
              <a:t>stratégies</a:t>
            </a:r>
            <a:r>
              <a:rPr lang="en-CA" sz="1600" dirty="0" smtClean="0">
                <a:ea typeface="ＭＳ Ｐゴシック" pitchFamily="-112" charset="-128"/>
              </a:rPr>
              <a:t>, </a:t>
            </a:r>
            <a:r>
              <a:rPr lang="en-CA" sz="1600" dirty="0" err="1" smtClean="0">
                <a:ea typeface="ＭＳ Ｐゴシック" pitchFamily="-112" charset="-128"/>
              </a:rPr>
              <a:t>incitations</a:t>
            </a:r>
            <a:r>
              <a:rPr lang="en-CA" sz="1600" dirty="0" smtClean="0">
                <a:ea typeface="ＭＳ Ｐゴシック" pitchFamily="-112" charset="-128"/>
              </a:rPr>
              <a:t>, interventions, </a:t>
            </a:r>
            <a:r>
              <a:rPr lang="en-CA" sz="1600" dirty="0" err="1" smtClean="0">
                <a:ea typeface="ＭＳ Ｐゴシック" pitchFamily="-112" charset="-128"/>
              </a:rPr>
              <a:t>équipement</a:t>
            </a:r>
            <a:r>
              <a:rPr lang="en-CA" sz="1600" dirty="0" smtClean="0">
                <a:ea typeface="ＭＳ Ｐゴシック" pitchFamily="-112" charset="-128"/>
              </a:rPr>
              <a:t>, adaptations </a:t>
            </a:r>
            <a:r>
              <a:rPr lang="en-CA" sz="1600" dirty="0" err="1" smtClean="0">
                <a:ea typeface="ＭＳ Ｐゴシック" pitchFamily="-112" charset="-128"/>
              </a:rPr>
              <a:t>environnementales</a:t>
            </a:r>
            <a:r>
              <a:rPr lang="en-CA" sz="1600" dirty="0" smtClean="0">
                <a:ea typeface="ＭＳ Ｐゴシック" pitchFamily="-112" charset="-128"/>
              </a:rPr>
              <a:t>,</a:t>
            </a:r>
            <a:r>
              <a:rPr lang="en-CA" sz="1600" baseline="0" dirty="0" smtClean="0">
                <a:ea typeface="ＭＳ Ｐゴシック" pitchFamily="-112" charset="-128"/>
              </a:rPr>
              <a:t> ton de </a:t>
            </a:r>
            <a:r>
              <a:rPr lang="en-CA" sz="1600" baseline="0" dirty="0" err="1" smtClean="0">
                <a:ea typeface="ＭＳ Ｐゴシック" pitchFamily="-112" charset="-128"/>
              </a:rPr>
              <a:t>voix</a:t>
            </a:r>
            <a:r>
              <a:rPr lang="en-CA" sz="1600" baseline="0" dirty="0" smtClean="0">
                <a:ea typeface="ＭＳ Ｐゴシック" pitchFamily="-112" charset="-128"/>
              </a:rPr>
              <a:t>, etc.)</a:t>
            </a:r>
            <a:r>
              <a:rPr lang="en-CA" sz="1600" dirty="0" smtClean="0">
                <a:ea typeface="ＭＳ Ｐゴシック" pitchFamily="-112" charset="-128"/>
              </a:rPr>
              <a:t>.</a:t>
            </a:r>
          </a:p>
          <a:p>
            <a:pPr defTabSz="89583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CA" sz="1600" dirty="0" smtClean="0">
              <a:ea typeface="ＭＳ Ｐゴシック" pitchFamily="-112" charset="-128"/>
            </a:endParaRPr>
          </a:p>
          <a:p>
            <a:pPr marL="0" marR="0" lvl="0" indent="0" algn="l" defTabSz="8958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7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CA" sz="1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questionnaire </a:t>
            </a:r>
            <a:r>
              <a:rPr lang="en-CA" sz="17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peut</a:t>
            </a:r>
            <a:r>
              <a:rPr lang="en-CA" sz="1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7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avoir</a:t>
            </a:r>
            <a:r>
              <a:rPr lang="en-CA" sz="1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7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l’air</a:t>
            </a:r>
            <a:r>
              <a:rPr lang="en-CA" sz="1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7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intimidant</a:t>
            </a:r>
            <a:r>
              <a:rPr lang="en-CA" sz="1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en-CA" sz="17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CA" sz="1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7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certaines</a:t>
            </a:r>
            <a:r>
              <a:rPr lang="en-CA" sz="1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sections </a:t>
            </a:r>
            <a:r>
              <a:rPr lang="en-CA" sz="17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peuvent</a:t>
            </a:r>
            <a:r>
              <a:rPr lang="en-CA" sz="1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7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être</a:t>
            </a:r>
            <a:r>
              <a:rPr lang="en-CA" sz="1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7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répondues</a:t>
            </a:r>
            <a:r>
              <a:rPr lang="en-CA" sz="1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7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justes</a:t>
            </a:r>
            <a:r>
              <a:rPr lang="en-CA" sz="1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des points </a:t>
            </a:r>
            <a:r>
              <a:rPr lang="en-CA" sz="17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saillants</a:t>
            </a:r>
            <a:r>
              <a:rPr lang="en-CA" sz="1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7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CA" sz="1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crochet.</a:t>
            </a:r>
          </a:p>
          <a:p>
            <a:pPr marL="0" marR="0" lvl="0" indent="0" algn="l" defTabSz="8958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CA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95838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CA" sz="1600" dirty="0" smtClean="0">
                <a:ea typeface="ＭＳ Ｐゴシック" pitchFamily="-112" charset="-128"/>
              </a:rPr>
              <a:t>Les </a:t>
            </a:r>
            <a:r>
              <a:rPr lang="en-CA" sz="1600" dirty="0" err="1" smtClean="0">
                <a:ea typeface="ＭＳ Ｐゴシック" pitchFamily="-112" charset="-128"/>
              </a:rPr>
              <a:t>deux</a:t>
            </a:r>
            <a:r>
              <a:rPr lang="en-CA" sz="1600" dirty="0" smtClean="0">
                <a:ea typeface="ＭＳ Ｐゴシック" pitchFamily="-112" charset="-128"/>
              </a:rPr>
              <a:t> </a:t>
            </a:r>
            <a:r>
              <a:rPr lang="en-CA" sz="1600" dirty="0" err="1" smtClean="0">
                <a:ea typeface="ＭＳ Ｐゴシック" pitchFamily="-112" charset="-128"/>
              </a:rPr>
              <a:t>dernières</a:t>
            </a:r>
            <a:r>
              <a:rPr lang="en-CA" sz="1600" dirty="0" smtClean="0">
                <a:ea typeface="ＭＳ Ｐゴシック" pitchFamily="-112" charset="-128"/>
              </a:rPr>
              <a:t> sections du questionnaire:</a:t>
            </a:r>
          </a:p>
          <a:p>
            <a:pPr defTabSz="895838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CA" sz="1600" dirty="0" smtClean="0">
              <a:ea typeface="ＭＳ Ｐゴシック" pitchFamily="-112" charset="-128"/>
            </a:endParaRPr>
          </a:p>
          <a:p>
            <a:pPr defTabSz="895838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fr-CA" sz="1600" dirty="0" smtClean="0">
                <a:ea typeface="ＭＳ Ｐゴシック" pitchFamily="-112" charset="-128"/>
              </a:rPr>
              <a:t> fournir les coordonnées des fournisseurs de services que l’enfant reçoit</a:t>
            </a:r>
          </a:p>
          <a:p>
            <a:pPr>
              <a:buFont typeface="Arial" pitchFamily="34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Consentement à la coordination des services en vue de l’échange et de la communication de renseignements personnels et de renseignements médicaux personnels</a:t>
            </a:r>
          </a:p>
          <a:p>
            <a:pPr>
              <a:buFont typeface="Arial" pitchFamily="34" charset="0"/>
              <a:buChar char="•"/>
            </a:pPr>
            <a:endParaRPr lang="en-CA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DECC69-D2B5-4007-9596-5CD5F227DFDD}" type="slidenum">
              <a:rPr lang="en-CA" smtClean="0"/>
              <a:pPr/>
              <a:t>18</a:t>
            </a:fld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583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CA" sz="2800" dirty="0" err="1" smtClean="0"/>
              <a:t>Tous</a:t>
            </a:r>
            <a:r>
              <a:rPr lang="en-CA" sz="2800" dirty="0" smtClean="0"/>
              <a:t> les </a:t>
            </a:r>
            <a:r>
              <a:rPr lang="en-CA" sz="2800" dirty="0" err="1" smtClean="0"/>
              <a:t>partenaires</a:t>
            </a:r>
            <a:r>
              <a:rPr lang="en-CA" sz="2800" dirty="0" smtClean="0"/>
              <a:t> qui </a:t>
            </a:r>
            <a:r>
              <a:rPr lang="en-CA" sz="2800" dirty="0" err="1" smtClean="0"/>
              <a:t>connaissent</a:t>
            </a:r>
            <a:r>
              <a:rPr lang="en-CA" sz="2800" dirty="0" smtClean="0"/>
              <a:t> </a:t>
            </a:r>
            <a:r>
              <a:rPr lang="en-CA" sz="2800" dirty="0" err="1" smtClean="0"/>
              <a:t>l’enfant</a:t>
            </a:r>
            <a:r>
              <a:rPr lang="en-CA" sz="2800" dirty="0" smtClean="0"/>
              <a:t> </a:t>
            </a:r>
            <a:r>
              <a:rPr lang="en-CA" sz="2800" dirty="0" err="1" smtClean="0"/>
              <a:t>aident</a:t>
            </a:r>
            <a:r>
              <a:rPr lang="en-CA" sz="2800" dirty="0" smtClean="0"/>
              <a:t> à </a:t>
            </a:r>
            <a:r>
              <a:rPr lang="en-CA" sz="2800" dirty="0" err="1" smtClean="0"/>
              <a:t>créer</a:t>
            </a:r>
            <a:r>
              <a:rPr lang="en-CA" sz="2800" dirty="0" smtClean="0"/>
              <a:t> le </a:t>
            </a:r>
            <a:r>
              <a:rPr lang="en-CA" sz="2800" dirty="0" err="1" smtClean="0"/>
              <a:t>profil</a:t>
            </a:r>
            <a:r>
              <a:rPr lang="en-CA" sz="2800" dirty="0" smtClean="0"/>
              <a:t>. On </a:t>
            </a:r>
            <a:r>
              <a:rPr lang="en-CA" sz="2800" dirty="0" err="1" smtClean="0"/>
              <a:t>leur</a:t>
            </a:r>
            <a:r>
              <a:rPr lang="en-CA" sz="2800" dirty="0" smtClean="0"/>
              <a:t> </a:t>
            </a:r>
            <a:r>
              <a:rPr lang="en-CA" sz="2800" dirty="0" err="1" smtClean="0"/>
              <a:t>demande</a:t>
            </a:r>
            <a:r>
              <a:rPr lang="en-CA" sz="2800" dirty="0" smtClean="0"/>
              <a:t> de </a:t>
            </a:r>
            <a:r>
              <a:rPr lang="en-CA" sz="2800" dirty="0" err="1" smtClean="0"/>
              <a:t>décrire</a:t>
            </a:r>
            <a:r>
              <a:rPr lang="en-CA" sz="2800" dirty="0" smtClean="0"/>
              <a:t> les </a:t>
            </a:r>
            <a:r>
              <a:rPr lang="en-CA" sz="2800" dirty="0" err="1" smtClean="0"/>
              <a:t>stratégies</a:t>
            </a:r>
            <a:r>
              <a:rPr lang="en-CA" sz="2800" dirty="0" smtClean="0"/>
              <a:t>, interventions, </a:t>
            </a:r>
            <a:r>
              <a:rPr lang="en-CA" sz="2800" dirty="0" err="1" smtClean="0"/>
              <a:t>équipement</a:t>
            </a:r>
            <a:r>
              <a:rPr lang="en-CA" sz="2800" dirty="0" smtClean="0"/>
              <a:t>, ton de la </a:t>
            </a:r>
            <a:r>
              <a:rPr lang="en-CA" sz="2800" dirty="0" err="1" smtClean="0"/>
              <a:t>voix</a:t>
            </a:r>
            <a:r>
              <a:rPr lang="en-CA" sz="2800" dirty="0" smtClean="0"/>
              <a:t> etc., qui</a:t>
            </a:r>
            <a:r>
              <a:rPr lang="en-CA" sz="2800" baseline="0" dirty="0" smtClean="0"/>
              <a:t> aide </a:t>
            </a:r>
            <a:r>
              <a:rPr lang="en-CA" sz="2800" baseline="0" dirty="0" err="1" smtClean="0"/>
              <a:t>l’enfant</a:t>
            </a:r>
            <a:r>
              <a:rPr lang="en-CA" sz="2800" baseline="0" dirty="0" smtClean="0"/>
              <a:t> </a:t>
            </a:r>
            <a:r>
              <a:rPr lang="en-CA" sz="2800" baseline="0" dirty="0" err="1" smtClean="0"/>
              <a:t>dans</a:t>
            </a:r>
            <a:r>
              <a:rPr lang="en-CA" sz="2800" baseline="0" dirty="0" smtClean="0"/>
              <a:t> un </a:t>
            </a:r>
            <a:r>
              <a:rPr lang="en-CA" sz="2800" baseline="0" dirty="0" err="1" smtClean="0"/>
              <a:t>domaine</a:t>
            </a:r>
            <a:r>
              <a:rPr lang="en-CA" sz="2800" baseline="0" dirty="0" smtClean="0"/>
              <a:t> en </a:t>
            </a:r>
            <a:r>
              <a:rPr lang="en-CA" sz="2800" baseline="0" dirty="0" err="1" smtClean="0"/>
              <a:t>particulier</a:t>
            </a:r>
            <a:r>
              <a:rPr lang="en-CA" sz="2800" baseline="0" dirty="0" smtClean="0"/>
              <a:t>.</a:t>
            </a:r>
            <a:endParaRPr lang="en-CA" sz="28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2FB5F-8AFC-46B2-A11B-5B8588985112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sz="2000" dirty="0" smtClean="0"/>
              <a:t>Explorer le nouveau </a:t>
            </a:r>
            <a:r>
              <a:rPr lang="en-CA" sz="2000" dirty="0" err="1" smtClean="0"/>
              <a:t>protocole</a:t>
            </a:r>
            <a:endParaRPr lang="en-CA" sz="2000" dirty="0" smtClean="0"/>
          </a:p>
          <a:p>
            <a:pPr>
              <a:buFont typeface="Arial" pitchFamily="34" charset="0"/>
              <a:buChar char="•"/>
            </a:pPr>
            <a:r>
              <a:rPr lang="en-CA" sz="2000" dirty="0" err="1" smtClean="0"/>
              <a:t>Considérer</a:t>
            </a:r>
            <a:r>
              <a:rPr lang="en-CA" sz="2000" dirty="0" smtClean="0"/>
              <a:t> les actions qui </a:t>
            </a:r>
            <a:r>
              <a:rPr lang="en-CA" sz="2000" dirty="0" err="1" smtClean="0"/>
              <a:t>aident</a:t>
            </a:r>
            <a:r>
              <a:rPr lang="en-CA" sz="2000" dirty="0" smtClean="0"/>
              <a:t> les </a:t>
            </a:r>
            <a:r>
              <a:rPr lang="en-CA" sz="2000" dirty="0" err="1" smtClean="0"/>
              <a:t>enfants</a:t>
            </a:r>
            <a:r>
              <a:rPr lang="en-CA" sz="2000" dirty="0" smtClean="0"/>
              <a:t> </a:t>
            </a:r>
            <a:r>
              <a:rPr lang="en-CA" sz="2000" dirty="0" err="1" smtClean="0"/>
              <a:t>ayant</a:t>
            </a:r>
            <a:r>
              <a:rPr lang="en-CA" sz="2000" dirty="0" smtClean="0"/>
              <a:t> des </a:t>
            </a:r>
            <a:r>
              <a:rPr lang="en-CA" sz="2000" dirty="0" err="1" smtClean="0"/>
              <a:t>besoins</a:t>
            </a:r>
            <a:r>
              <a:rPr lang="en-CA" sz="2000" dirty="0" smtClean="0"/>
              <a:t> </a:t>
            </a:r>
            <a:r>
              <a:rPr lang="en-CA" sz="2000" dirty="0" err="1" smtClean="0"/>
              <a:t>additionnels</a:t>
            </a:r>
            <a:r>
              <a:rPr lang="en-CA" sz="2000" dirty="0" smtClean="0"/>
              <a:t> à </a:t>
            </a:r>
            <a:r>
              <a:rPr lang="en-CA" sz="2000" dirty="0" err="1" smtClean="0"/>
              <a:t>faciliter</a:t>
            </a:r>
            <a:r>
              <a:rPr lang="en-CA" sz="2000" dirty="0" smtClean="0"/>
              <a:t> </a:t>
            </a:r>
            <a:r>
              <a:rPr lang="en-CA" sz="2000" dirty="0" err="1" smtClean="0"/>
              <a:t>l’entrée</a:t>
            </a:r>
            <a:r>
              <a:rPr lang="en-CA" sz="2000" dirty="0" smtClean="0"/>
              <a:t> à </a:t>
            </a:r>
            <a:r>
              <a:rPr lang="en-CA" sz="2000" dirty="0" err="1" smtClean="0"/>
              <a:t>l’école</a:t>
            </a:r>
            <a:r>
              <a:rPr lang="en-CA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CA" sz="2000" dirty="0" err="1" smtClean="0"/>
              <a:t>Construire</a:t>
            </a:r>
            <a:r>
              <a:rPr lang="en-CA" sz="2000" dirty="0" smtClean="0"/>
              <a:t> et</a:t>
            </a:r>
            <a:r>
              <a:rPr lang="en-CA" sz="2000" baseline="0" dirty="0" smtClean="0"/>
              <a:t> </a:t>
            </a:r>
            <a:r>
              <a:rPr lang="en-CA" sz="2000" baseline="0" dirty="0" err="1" smtClean="0"/>
              <a:t>approfondir</a:t>
            </a:r>
            <a:r>
              <a:rPr lang="en-CA" sz="2000" baseline="0" dirty="0" smtClean="0"/>
              <a:t> les relations avec de </a:t>
            </a:r>
            <a:r>
              <a:rPr lang="en-CA" sz="2000" baseline="0" dirty="0" err="1" smtClean="0"/>
              <a:t>potentiels</a:t>
            </a:r>
            <a:r>
              <a:rPr lang="en-CA" sz="2000" baseline="0" dirty="0" smtClean="0"/>
              <a:t> </a:t>
            </a:r>
            <a:r>
              <a:rPr lang="en-CA" sz="2000" baseline="0" dirty="0" err="1" smtClean="0"/>
              <a:t>partenaires</a:t>
            </a:r>
            <a:r>
              <a:rPr lang="en-CA" sz="2000" baseline="0" dirty="0" smtClean="0"/>
              <a:t> </a:t>
            </a:r>
            <a:r>
              <a:rPr lang="en-CA" sz="2000" baseline="0" dirty="0" err="1" smtClean="0"/>
              <a:t>dans</a:t>
            </a:r>
            <a:r>
              <a:rPr lang="en-CA" sz="2000" baseline="0" dirty="0" smtClean="0"/>
              <a:t> </a:t>
            </a:r>
            <a:r>
              <a:rPr lang="en-CA" sz="2000" baseline="0" dirty="0" err="1" smtClean="0"/>
              <a:t>votre</a:t>
            </a:r>
            <a:r>
              <a:rPr lang="en-CA" sz="2000" baseline="0" dirty="0" smtClean="0"/>
              <a:t> </a:t>
            </a:r>
            <a:r>
              <a:rPr lang="en-CA" sz="2000" baseline="0" dirty="0" err="1" smtClean="0"/>
              <a:t>communauté</a:t>
            </a:r>
            <a:r>
              <a:rPr lang="en-CA" sz="2000" baseline="0" dirty="0" smtClean="0"/>
              <a:t>.</a:t>
            </a:r>
            <a:r>
              <a:rPr lang="en-CA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CA" sz="2000" dirty="0" err="1" smtClean="0"/>
              <a:t>Réfléchir</a:t>
            </a:r>
            <a:r>
              <a:rPr lang="en-CA" sz="2000" dirty="0" smtClean="0"/>
              <a:t> </a:t>
            </a:r>
            <a:r>
              <a:rPr lang="en-CA" sz="2000" dirty="0" err="1" smtClean="0"/>
              <a:t>sur</a:t>
            </a:r>
            <a:r>
              <a:rPr lang="en-CA" sz="2000" dirty="0" smtClean="0"/>
              <a:t> les </a:t>
            </a:r>
            <a:r>
              <a:rPr lang="en-CA" sz="2000" dirty="0" err="1" smtClean="0"/>
              <a:t>changements</a:t>
            </a:r>
            <a:r>
              <a:rPr lang="en-CA" sz="2000" dirty="0" smtClean="0"/>
              <a:t> qui </a:t>
            </a:r>
            <a:r>
              <a:rPr lang="en-CA" sz="2000" dirty="0" err="1" smtClean="0"/>
              <a:t>ont</a:t>
            </a:r>
            <a:r>
              <a:rPr lang="en-CA" sz="2000" dirty="0" smtClean="0"/>
              <a:t> </a:t>
            </a:r>
            <a:r>
              <a:rPr lang="en-CA" sz="2000" dirty="0" err="1" smtClean="0"/>
              <a:t>peut-être</a:t>
            </a:r>
            <a:r>
              <a:rPr lang="en-CA" sz="2000" dirty="0" smtClean="0"/>
              <a:t> </a:t>
            </a:r>
            <a:r>
              <a:rPr lang="en-CA" sz="2000" dirty="0" err="1" smtClean="0"/>
              <a:t>besoin</a:t>
            </a:r>
            <a:r>
              <a:rPr lang="en-CA" sz="2000" dirty="0" smtClean="0"/>
              <a:t> d’être fait </a:t>
            </a:r>
            <a:r>
              <a:rPr lang="en-CA" sz="2000" dirty="0" err="1" smtClean="0"/>
              <a:t>dans</a:t>
            </a:r>
            <a:r>
              <a:rPr lang="en-CA" sz="2000" dirty="0" smtClean="0"/>
              <a:t> </a:t>
            </a:r>
            <a:r>
              <a:rPr lang="en-CA" sz="2000" dirty="0" err="1" smtClean="0"/>
              <a:t>votre</a:t>
            </a:r>
            <a:r>
              <a:rPr lang="en-CA" sz="2000" dirty="0" smtClean="0"/>
              <a:t> </a:t>
            </a:r>
            <a:r>
              <a:rPr lang="en-CA" sz="2000" dirty="0" err="1" smtClean="0"/>
              <a:t>processus</a:t>
            </a:r>
            <a:r>
              <a:rPr lang="en-CA" sz="2000" dirty="0" smtClean="0"/>
              <a:t> </a:t>
            </a:r>
            <a:r>
              <a:rPr lang="en-CA" sz="2000" dirty="0" err="1" smtClean="0"/>
              <a:t>dans</a:t>
            </a:r>
            <a:r>
              <a:rPr lang="en-CA" sz="2000" dirty="0" smtClean="0"/>
              <a:t> le but d’être plus</a:t>
            </a:r>
            <a:r>
              <a:rPr lang="en-CA" sz="2000" baseline="0" dirty="0" smtClean="0"/>
              <a:t> congruent avec les </a:t>
            </a:r>
            <a:r>
              <a:rPr lang="en-CA" sz="2000" baseline="0" dirty="0" err="1" smtClean="0"/>
              <a:t>recommandations</a:t>
            </a:r>
            <a:r>
              <a:rPr lang="en-CA" sz="2000" baseline="0" dirty="0" smtClean="0"/>
              <a:t> du nouveau </a:t>
            </a:r>
            <a:r>
              <a:rPr lang="en-CA" sz="2000" baseline="0" dirty="0" err="1" smtClean="0"/>
              <a:t>protocole</a:t>
            </a:r>
            <a:r>
              <a:rPr lang="en-CA" sz="2000" baseline="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CA" sz="2000" baseline="0" dirty="0" smtClean="0"/>
          </a:p>
          <a:p>
            <a:pPr>
              <a:buFont typeface="Arial" pitchFamily="34" charset="0"/>
              <a:buChar char="•"/>
            </a:pPr>
            <a:endParaRPr lang="en-CA" sz="2000" baseline="0" dirty="0" smtClean="0"/>
          </a:p>
          <a:p>
            <a:pPr>
              <a:buFont typeface="Arial" pitchFamily="34" charset="0"/>
              <a:buChar char="•"/>
            </a:pPr>
            <a:endParaRPr lang="en-CA" sz="2000" baseline="0" dirty="0" smtClean="0"/>
          </a:p>
          <a:p>
            <a:pPr>
              <a:buFont typeface="Arial" pitchFamily="34" charset="0"/>
              <a:buChar char="•"/>
            </a:pPr>
            <a:endParaRPr lang="en-CA" sz="2000" baseline="0" dirty="0" smtClean="0"/>
          </a:p>
          <a:p>
            <a:pPr>
              <a:buFont typeface="Arial" pitchFamily="34" charset="0"/>
              <a:buChar char="•"/>
            </a:pPr>
            <a:endParaRPr lang="en-CA" sz="2000" baseline="0" dirty="0" smtClean="0"/>
          </a:p>
          <a:p>
            <a:pPr>
              <a:buFont typeface="Arial" pitchFamily="34" charset="0"/>
              <a:buChar char="•"/>
            </a:pPr>
            <a:endParaRPr lang="en-CA" sz="2000" baseline="0" dirty="0" smtClean="0"/>
          </a:p>
          <a:p>
            <a:pPr>
              <a:buFont typeface="Arial" pitchFamily="34" charset="0"/>
              <a:buChar char="•"/>
            </a:pPr>
            <a:endParaRPr lang="en-CA" sz="2000" baseline="0" dirty="0" smtClean="0"/>
          </a:p>
          <a:p>
            <a:pPr>
              <a:buFont typeface="Arial" pitchFamily="34" charset="0"/>
              <a:buNone/>
            </a:pPr>
            <a:endParaRPr lang="en-CA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A50A-49F7-42F7-AB07-31809ECC431D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89583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CA" sz="3200" dirty="0" smtClean="0"/>
              <a:t>L’ idée </a:t>
            </a:r>
            <a:r>
              <a:rPr lang="en-CA" sz="3200" dirty="0" err="1" smtClean="0"/>
              <a:t>principale</a:t>
            </a:r>
            <a:r>
              <a:rPr lang="en-CA" sz="3200" dirty="0" smtClean="0"/>
              <a:t> à </a:t>
            </a:r>
            <a:r>
              <a:rPr lang="en-CA" sz="3200" dirty="0" err="1" smtClean="0"/>
              <a:t>travers</a:t>
            </a:r>
            <a:r>
              <a:rPr lang="en-CA" sz="3200" dirty="0" smtClean="0"/>
              <a:t> </a:t>
            </a:r>
            <a:r>
              <a:rPr lang="en-CA" sz="3200" dirty="0" err="1" smtClean="0"/>
              <a:t>ce</a:t>
            </a:r>
            <a:r>
              <a:rPr lang="en-CA" sz="3200" dirty="0" smtClean="0"/>
              <a:t> </a:t>
            </a:r>
            <a:r>
              <a:rPr lang="en-CA" sz="3200" dirty="0" err="1" smtClean="0"/>
              <a:t>protocole</a:t>
            </a:r>
            <a:r>
              <a:rPr lang="en-CA" sz="3200" dirty="0" smtClean="0"/>
              <a:t> </a:t>
            </a:r>
            <a:r>
              <a:rPr lang="en-CA" sz="3200" dirty="0" err="1" smtClean="0"/>
              <a:t>est</a:t>
            </a:r>
            <a:r>
              <a:rPr lang="en-CA" sz="3200" dirty="0" smtClean="0"/>
              <a:t> la collaboration.</a:t>
            </a:r>
          </a:p>
          <a:p>
            <a:pPr defTabSz="89583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CA" sz="3200" dirty="0" smtClean="0"/>
          </a:p>
          <a:p>
            <a:pPr defTabSz="89583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CA" sz="3200" dirty="0" err="1" smtClean="0"/>
              <a:t>Quand</a:t>
            </a:r>
            <a:r>
              <a:rPr lang="en-CA" sz="3200" dirty="0" smtClean="0"/>
              <a:t> </a:t>
            </a:r>
            <a:r>
              <a:rPr lang="en-CA" sz="3200" dirty="0" err="1" smtClean="0"/>
              <a:t>l’équipe</a:t>
            </a:r>
            <a:r>
              <a:rPr lang="en-CA" sz="3200" dirty="0" smtClean="0"/>
              <a:t> de transition </a:t>
            </a:r>
            <a:r>
              <a:rPr lang="en-CA" sz="3200" dirty="0" err="1" smtClean="0"/>
              <a:t>collabore</a:t>
            </a:r>
            <a:r>
              <a:rPr lang="en-CA" sz="3200" dirty="0" smtClean="0"/>
              <a:t>, nous </a:t>
            </a:r>
            <a:r>
              <a:rPr lang="en-CA" sz="3200" dirty="0" err="1" smtClean="0"/>
              <a:t>pouvons</a:t>
            </a:r>
            <a:r>
              <a:rPr lang="en-CA" sz="3200" dirty="0" smtClean="0"/>
              <a:t> </a:t>
            </a:r>
            <a:r>
              <a:rPr lang="en-CA" sz="3200" dirty="0" err="1" smtClean="0"/>
              <a:t>développer</a:t>
            </a:r>
            <a:r>
              <a:rPr lang="en-CA" sz="3200" dirty="0" smtClean="0"/>
              <a:t> et </a:t>
            </a:r>
            <a:r>
              <a:rPr lang="en-CA" sz="3200" dirty="0" err="1" smtClean="0"/>
              <a:t>mettre</a:t>
            </a:r>
            <a:r>
              <a:rPr lang="en-CA" sz="3200" dirty="0" smtClean="0"/>
              <a:t> en oeuvre</a:t>
            </a:r>
            <a:r>
              <a:rPr lang="en-CA" sz="3200" baseline="0" dirty="0" smtClean="0"/>
              <a:t> un plan </a:t>
            </a:r>
            <a:r>
              <a:rPr lang="en-CA" sz="3200" baseline="0" dirty="0" err="1" smtClean="0"/>
              <a:t>efficace</a:t>
            </a:r>
            <a:r>
              <a:rPr lang="en-CA" sz="3200" baseline="0" dirty="0" smtClean="0"/>
              <a:t> avec </a:t>
            </a:r>
            <a:r>
              <a:rPr lang="en-CA" sz="3200" baseline="0" dirty="0" err="1" smtClean="0"/>
              <a:t>succès</a:t>
            </a:r>
            <a:r>
              <a:rPr lang="en-CA" sz="3200" baseline="0" dirty="0" smtClean="0"/>
              <a:t>.</a:t>
            </a:r>
            <a:endParaRPr lang="en-CA" sz="3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2FB5F-8AFC-46B2-A11B-5B8588985112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CA" sz="1600" dirty="0" smtClean="0"/>
              <a:t>Annexes</a:t>
            </a:r>
          </a:p>
          <a:p>
            <a:pPr>
              <a:buFont typeface="Wingdings" pitchFamily="2" charset="2"/>
              <a:buNone/>
            </a:pPr>
            <a:endParaRPr lang="en-CA" sz="1600" dirty="0" smtClean="0"/>
          </a:p>
          <a:p>
            <a:pPr>
              <a:buFont typeface="Wingdings" pitchFamily="2" charset="2"/>
              <a:buChar char="Ø"/>
            </a:pPr>
            <a:r>
              <a:rPr lang="fr-CA" sz="1600" dirty="0" smtClean="0"/>
              <a:t> Idées</a:t>
            </a:r>
            <a:r>
              <a:rPr lang="fr-CA" sz="1600" baseline="0" dirty="0" smtClean="0"/>
              <a:t> pour créer une histoire sociale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CA" sz="1600" dirty="0" err="1" smtClean="0"/>
              <a:t>Liste</a:t>
            </a:r>
            <a:r>
              <a:rPr lang="en-CA" sz="1600" dirty="0" smtClean="0"/>
              <a:t> des </a:t>
            </a:r>
            <a:r>
              <a:rPr lang="en-CA" sz="1600" dirty="0" err="1" smtClean="0"/>
              <a:t>tâches</a:t>
            </a:r>
            <a:r>
              <a:rPr lang="en-CA" sz="1600" dirty="0" smtClean="0"/>
              <a:t> en </a:t>
            </a:r>
            <a:r>
              <a:rPr lang="en-CA" sz="1600" dirty="0" err="1" smtClean="0"/>
              <a:t>vue</a:t>
            </a:r>
            <a:r>
              <a:rPr lang="en-CA" sz="1600" dirty="0" smtClean="0"/>
              <a:t> de </a:t>
            </a:r>
            <a:r>
              <a:rPr lang="en-CA" sz="1600" dirty="0" err="1" smtClean="0"/>
              <a:t>l’entrée</a:t>
            </a:r>
            <a:r>
              <a:rPr lang="en-CA" sz="1600" dirty="0" smtClean="0"/>
              <a:t> à </a:t>
            </a:r>
            <a:r>
              <a:rPr lang="en-CA" sz="1600" dirty="0" err="1" smtClean="0"/>
              <a:t>l’école</a:t>
            </a:r>
            <a:r>
              <a:rPr lang="en-CA" sz="1600" dirty="0" smtClean="0"/>
              <a:t> des </a:t>
            </a:r>
            <a:r>
              <a:rPr lang="en-CA" sz="1600" dirty="0" err="1" smtClean="0"/>
              <a:t>jeunes</a:t>
            </a:r>
            <a:r>
              <a:rPr lang="en-CA" sz="1600" dirty="0" smtClean="0"/>
              <a:t> </a:t>
            </a:r>
            <a:r>
              <a:rPr lang="en-CA" sz="1600" dirty="0" err="1" smtClean="0"/>
              <a:t>enfants</a:t>
            </a:r>
            <a:r>
              <a:rPr lang="en-CA" sz="1600" dirty="0" smtClean="0"/>
              <a:t> avec </a:t>
            </a:r>
            <a:r>
              <a:rPr lang="en-CA" sz="1600" dirty="0" err="1" smtClean="0"/>
              <a:t>une</a:t>
            </a:r>
            <a:r>
              <a:rPr lang="en-CA" sz="1600" dirty="0" smtClean="0"/>
              <a:t> </a:t>
            </a:r>
            <a:r>
              <a:rPr lang="en-CA" sz="1600" dirty="0" err="1" smtClean="0"/>
              <a:t>ligne</a:t>
            </a:r>
            <a:r>
              <a:rPr lang="en-CA" sz="1600" dirty="0" smtClean="0"/>
              <a:t> de temps</a:t>
            </a:r>
          </a:p>
          <a:p>
            <a:pPr lvl="1">
              <a:buFont typeface="Wingdings" pitchFamily="2" charset="2"/>
              <a:buChar char="Ø"/>
            </a:pPr>
            <a:r>
              <a:rPr lang="en-CA" sz="1600" dirty="0" err="1" smtClean="0"/>
              <a:t>Une</a:t>
            </a:r>
            <a:r>
              <a:rPr lang="en-CA" sz="1600" dirty="0" smtClean="0"/>
              <a:t> </a:t>
            </a:r>
            <a:r>
              <a:rPr lang="en-CA" sz="1600" dirty="0" err="1" smtClean="0"/>
              <a:t>affiche</a:t>
            </a:r>
            <a:r>
              <a:rPr lang="en-CA" sz="1600" dirty="0" smtClean="0"/>
              <a:t> </a:t>
            </a:r>
            <a:r>
              <a:rPr lang="en-CA" sz="1600" dirty="0" err="1" smtClean="0"/>
              <a:t>fournissant</a:t>
            </a:r>
            <a:r>
              <a:rPr lang="en-CA" sz="1600" dirty="0" smtClean="0"/>
              <a:t> les </a:t>
            </a:r>
            <a:r>
              <a:rPr lang="en-CA" sz="1600" dirty="0" err="1" smtClean="0"/>
              <a:t>étapes</a:t>
            </a:r>
            <a:r>
              <a:rPr lang="en-CA" sz="1600" dirty="0" smtClean="0"/>
              <a:t> à </a:t>
            </a:r>
            <a:r>
              <a:rPr lang="en-CA" sz="1600" dirty="0" err="1" smtClean="0"/>
              <a:t>suivre</a:t>
            </a:r>
            <a:r>
              <a:rPr lang="en-CA" sz="1600" dirty="0" smtClean="0"/>
              <a:t> pour </a:t>
            </a:r>
            <a:r>
              <a:rPr lang="en-CA" sz="1600" dirty="0" err="1" smtClean="0"/>
              <a:t>chaque</a:t>
            </a:r>
            <a:r>
              <a:rPr lang="en-CA" sz="1600" dirty="0" smtClean="0"/>
              <a:t> </a:t>
            </a:r>
            <a:r>
              <a:rPr lang="en-CA" sz="1600" dirty="0" err="1" smtClean="0"/>
              <a:t>rôle</a:t>
            </a:r>
            <a:r>
              <a:rPr lang="en-CA" sz="1600" dirty="0" smtClean="0"/>
              <a:t> des </a:t>
            </a:r>
            <a:r>
              <a:rPr lang="en-CA" sz="1600" dirty="0" err="1" smtClean="0"/>
              <a:t>membres</a:t>
            </a:r>
            <a:r>
              <a:rPr lang="en-CA" sz="1600" dirty="0" smtClean="0"/>
              <a:t> de </a:t>
            </a:r>
            <a:r>
              <a:rPr lang="en-CA" sz="1600" dirty="0" err="1" smtClean="0"/>
              <a:t>l’équipe</a:t>
            </a:r>
            <a:endParaRPr lang="en-CA" sz="1600" dirty="0" smtClean="0"/>
          </a:p>
          <a:p>
            <a:pPr lvl="1">
              <a:buFont typeface="Wingdings" pitchFamily="2" charset="2"/>
              <a:buChar char="Ø"/>
            </a:pPr>
            <a:endParaRPr lang="en-CA" sz="1600" dirty="0" smtClean="0"/>
          </a:p>
          <a:p>
            <a:pPr lvl="1">
              <a:buFontTx/>
              <a:buNone/>
            </a:pPr>
            <a:r>
              <a:rPr lang="en-CA" sz="1600" dirty="0" smtClean="0"/>
              <a:t>En </a:t>
            </a:r>
            <a:r>
              <a:rPr lang="en-CA" sz="1600" dirty="0" err="1" smtClean="0"/>
              <a:t>ligne</a:t>
            </a:r>
            <a:r>
              <a:rPr lang="en-CA" sz="1600" dirty="0" smtClean="0"/>
              <a:t>: </a:t>
            </a:r>
          </a:p>
          <a:p>
            <a:pPr lvl="1">
              <a:buFontTx/>
              <a:buNone/>
            </a:pPr>
            <a:endParaRPr lang="en-CA" sz="1600" dirty="0" smtClean="0"/>
          </a:p>
          <a:p>
            <a:pPr lvl="1">
              <a:buFontTx/>
              <a:buNone/>
            </a:pPr>
            <a:r>
              <a:rPr lang="en-CA" sz="1600" dirty="0" err="1" smtClean="0"/>
              <a:t>Deux</a:t>
            </a:r>
            <a:r>
              <a:rPr lang="en-CA" sz="1600" baseline="0" dirty="0" smtClean="0"/>
              <a:t> </a:t>
            </a:r>
            <a:r>
              <a:rPr lang="en-CA" sz="1600" baseline="0" dirty="0" err="1" smtClean="0"/>
              <a:t>études</a:t>
            </a:r>
            <a:r>
              <a:rPr lang="en-CA" sz="1600" baseline="0" dirty="0" smtClean="0"/>
              <a:t> de </a:t>
            </a:r>
            <a:r>
              <a:rPr lang="en-CA" sz="1600" baseline="0" dirty="0" err="1" smtClean="0"/>
              <a:t>cas</a:t>
            </a:r>
            <a:r>
              <a:rPr lang="en-CA" sz="1600" dirty="0" smtClean="0"/>
              <a:t>: à utiliser pour </a:t>
            </a:r>
            <a:r>
              <a:rPr lang="en-CA" sz="1600" dirty="0" err="1" smtClean="0"/>
              <a:t>réflexion</a:t>
            </a:r>
            <a:r>
              <a:rPr lang="en-CA" sz="1600" dirty="0" smtClean="0"/>
              <a:t>, </a:t>
            </a:r>
            <a:r>
              <a:rPr lang="en-CA" sz="1600" dirty="0" err="1" smtClean="0"/>
              <a:t>réunion</a:t>
            </a:r>
            <a:r>
              <a:rPr lang="en-CA" sz="1600" dirty="0" smtClean="0"/>
              <a:t> du personnel</a:t>
            </a:r>
            <a:r>
              <a:rPr lang="en-CA" sz="1600" baseline="0" dirty="0" smtClean="0"/>
              <a:t> etc.</a:t>
            </a:r>
            <a:r>
              <a:rPr lang="en-CA" sz="1600" dirty="0" smtClean="0"/>
              <a:t> </a:t>
            </a:r>
          </a:p>
          <a:p>
            <a:pPr lvl="1">
              <a:buFontTx/>
              <a:buNone/>
            </a:pPr>
            <a:endParaRPr lang="en-CA" sz="1600" dirty="0" smtClean="0"/>
          </a:p>
          <a:p>
            <a:pPr lvl="1">
              <a:buFontTx/>
              <a:buNone/>
            </a:pPr>
            <a:r>
              <a:rPr lang="en-CA" sz="1600" dirty="0" smtClean="0"/>
              <a:t>Un </a:t>
            </a:r>
            <a:r>
              <a:rPr lang="en-CA" sz="1600" dirty="0" err="1" smtClean="0"/>
              <a:t>exemple</a:t>
            </a:r>
            <a:r>
              <a:rPr lang="en-CA" sz="1600" dirty="0" smtClean="0"/>
              <a:t> </a:t>
            </a:r>
            <a:r>
              <a:rPr lang="en-CA" sz="1600" dirty="0" err="1" smtClean="0"/>
              <a:t>d’histoire</a:t>
            </a:r>
            <a:r>
              <a:rPr lang="en-CA" sz="1600" dirty="0" smtClean="0"/>
              <a:t> </a:t>
            </a:r>
            <a:r>
              <a:rPr lang="en-CA" sz="1600" dirty="0" err="1" smtClean="0"/>
              <a:t>sociale</a:t>
            </a:r>
            <a:r>
              <a:rPr lang="en-CA" sz="1600" dirty="0" smtClean="0"/>
              <a:t>.</a:t>
            </a:r>
          </a:p>
          <a:p>
            <a:endParaRPr lang="fr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A50A-49F7-42F7-AB07-31809ECC431D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Autofit/>
          </a:bodyPr>
          <a:lstStyle/>
          <a:p>
            <a:pPr>
              <a:buFontTx/>
              <a:buNone/>
            </a:pPr>
            <a:endParaRPr lang="en-CA" sz="140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68DACD-1B8F-4F1E-9484-A7EF56EBA9EE}" type="slidenum">
              <a:rPr lang="en-CA" smtClean="0"/>
              <a:pPr/>
              <a:t>22</a:t>
            </a:fld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A50A-49F7-42F7-AB07-31809ECC431D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Inviter les participants à poser des questions </a:t>
            </a:r>
            <a:r>
              <a:rPr lang="en-CA" sz="2000" dirty="0" err="1" smtClean="0"/>
              <a:t>sur</a:t>
            </a:r>
            <a:r>
              <a:rPr lang="en-CA" sz="2000" dirty="0" smtClean="0"/>
              <a:t> des </a:t>
            </a:r>
            <a:r>
              <a:rPr lang="en-CA" sz="2000" dirty="0" err="1" smtClean="0"/>
              <a:t>autocollants</a:t>
            </a:r>
            <a:r>
              <a:rPr lang="en-CA" sz="2000" baseline="0" dirty="0" smtClean="0"/>
              <a:t>.</a:t>
            </a:r>
          </a:p>
          <a:p>
            <a:endParaRPr lang="en-CA" sz="2000" baseline="0" dirty="0" smtClean="0"/>
          </a:p>
          <a:p>
            <a:endParaRPr lang="en-CA" sz="2000" baseline="0" dirty="0" smtClean="0"/>
          </a:p>
          <a:p>
            <a:r>
              <a:rPr lang="en-CA" sz="2000" baseline="0" dirty="0" smtClean="0"/>
              <a:t>Par la fin de la session </a:t>
            </a:r>
            <a:r>
              <a:rPr lang="en-CA" sz="2000" baseline="0" dirty="0" err="1" smtClean="0"/>
              <a:t>celles</a:t>
            </a:r>
            <a:r>
              <a:rPr lang="en-CA" sz="2000" baseline="0" dirty="0" smtClean="0"/>
              <a:t> qui </a:t>
            </a:r>
            <a:r>
              <a:rPr lang="en-CA" sz="2000" baseline="0" dirty="0" err="1" smtClean="0"/>
              <a:t>n’auront</a:t>
            </a:r>
            <a:r>
              <a:rPr lang="en-CA" sz="2000" baseline="0" dirty="0" smtClean="0"/>
              <a:t> par </a:t>
            </a:r>
            <a:r>
              <a:rPr lang="en-CA" sz="2000" baseline="0" dirty="0" err="1" smtClean="0"/>
              <a:t>été</a:t>
            </a:r>
            <a:r>
              <a:rPr lang="en-CA" sz="2000" baseline="0" dirty="0" smtClean="0"/>
              <a:t> </a:t>
            </a:r>
            <a:r>
              <a:rPr lang="en-CA" sz="2000" baseline="0" dirty="0" err="1" smtClean="0"/>
              <a:t>répondues</a:t>
            </a:r>
            <a:r>
              <a:rPr lang="en-CA" sz="2000" baseline="0" dirty="0" smtClean="0"/>
              <a:t>, </a:t>
            </a:r>
            <a:r>
              <a:rPr lang="en-CA" sz="2000" baseline="0" dirty="0" err="1" smtClean="0"/>
              <a:t>peuvent</a:t>
            </a:r>
            <a:r>
              <a:rPr lang="en-CA" sz="2000" baseline="0" dirty="0" smtClean="0"/>
              <a:t> </a:t>
            </a:r>
            <a:r>
              <a:rPr lang="en-CA" sz="2000" baseline="0" dirty="0" err="1" smtClean="0"/>
              <a:t>être</a:t>
            </a:r>
            <a:r>
              <a:rPr lang="en-CA" sz="2000" baseline="0" dirty="0" smtClean="0"/>
              <a:t> </a:t>
            </a:r>
            <a:r>
              <a:rPr lang="en-CA" sz="2000" baseline="0" dirty="0" smtClean="0"/>
              <a:t>revues et </a:t>
            </a:r>
            <a:r>
              <a:rPr lang="en-CA" sz="2000" baseline="0" dirty="0" err="1" smtClean="0"/>
              <a:t>répondues</a:t>
            </a:r>
            <a:endParaRPr lang="en-CA" sz="2000" baseline="0" dirty="0" smtClean="0"/>
          </a:p>
          <a:p>
            <a:endParaRPr lang="en-CA" sz="2000" baseline="0" dirty="0" smtClean="0"/>
          </a:p>
          <a:p>
            <a:r>
              <a:rPr lang="en-CA" sz="2000" baseline="0" dirty="0" smtClean="0"/>
              <a:t>Inviter les participants à </a:t>
            </a:r>
            <a:r>
              <a:rPr lang="en-CA" sz="2000" baseline="0" dirty="0" err="1" smtClean="0"/>
              <a:t>ajouter</a:t>
            </a:r>
            <a:r>
              <a:rPr lang="en-CA" sz="2000" baseline="0" dirty="0" smtClean="0"/>
              <a:t> </a:t>
            </a:r>
            <a:r>
              <a:rPr lang="en-CA" sz="2000" baseline="0" dirty="0" err="1" smtClean="0"/>
              <a:t>d’autres</a:t>
            </a:r>
            <a:r>
              <a:rPr lang="en-CA" sz="2000" baseline="0" dirty="0" smtClean="0"/>
              <a:t> questions </a:t>
            </a:r>
            <a:r>
              <a:rPr lang="en-CA" sz="2000" baseline="0" dirty="0" err="1" smtClean="0"/>
              <a:t>durant</a:t>
            </a:r>
            <a:r>
              <a:rPr lang="en-CA" sz="2000" baseline="0" dirty="0" smtClean="0"/>
              <a:t> la session.</a:t>
            </a:r>
            <a:endParaRPr lang="en-CA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2FB5F-8AFC-46B2-A11B-5B8588985112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66938" y="685800"/>
            <a:ext cx="3548062" cy="26622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3505200"/>
            <a:ext cx="5486400" cy="4953000"/>
          </a:xfrm>
          <a:noFill/>
        </p:spPr>
        <p:txBody>
          <a:bodyPr>
            <a:normAutofit/>
          </a:bodyPr>
          <a:lstStyle/>
          <a:p>
            <a:r>
              <a:rPr lang="en-CA" sz="1400" dirty="0" smtClean="0"/>
              <a:t>Le nouveau </a:t>
            </a:r>
            <a:r>
              <a:rPr lang="en-CA" sz="1400" dirty="0" err="1" smtClean="0"/>
              <a:t>protocole</a:t>
            </a:r>
            <a:r>
              <a:rPr lang="en-CA" sz="1400" dirty="0" smtClean="0"/>
              <a:t> </a:t>
            </a:r>
            <a:r>
              <a:rPr lang="en-CA" sz="1400" dirty="0" err="1" smtClean="0"/>
              <a:t>remplace</a:t>
            </a:r>
            <a:r>
              <a:rPr lang="en-CA" sz="1400" dirty="0" smtClean="0"/>
              <a:t> les</a:t>
            </a:r>
            <a:r>
              <a:rPr lang="en-CA" sz="1400" baseline="0" dirty="0" smtClean="0"/>
              <a:t> </a:t>
            </a:r>
            <a:r>
              <a:rPr lang="en-CA" sz="1400" baseline="0" dirty="0" err="1" smtClean="0"/>
              <a:t>anciennes</a:t>
            </a:r>
            <a:r>
              <a:rPr lang="en-CA" sz="1400" baseline="0" dirty="0" smtClean="0"/>
              <a:t> </a:t>
            </a:r>
            <a:r>
              <a:rPr lang="en-CA" sz="1400" baseline="0" dirty="0" err="1" smtClean="0"/>
              <a:t>lignes</a:t>
            </a:r>
            <a:r>
              <a:rPr lang="en-CA" sz="1400" baseline="0" dirty="0" smtClean="0"/>
              <a:t> </a:t>
            </a:r>
            <a:r>
              <a:rPr lang="en-CA" sz="1400" baseline="0" dirty="0" err="1" smtClean="0"/>
              <a:t>directrices</a:t>
            </a:r>
            <a:r>
              <a:rPr lang="en-CA" sz="1400" baseline="0" dirty="0" smtClean="0"/>
              <a:t> </a:t>
            </a:r>
            <a:r>
              <a:rPr lang="en-CA" sz="1400" baseline="0" dirty="0" err="1" smtClean="0"/>
              <a:t>révisées</a:t>
            </a:r>
            <a:r>
              <a:rPr lang="en-CA" sz="1400" baseline="0" dirty="0" smtClean="0"/>
              <a:t> en 2002. </a:t>
            </a:r>
            <a:r>
              <a:rPr lang="en-CA" sz="1400" baseline="0" dirty="0" err="1" smtClean="0"/>
              <a:t>Ce</a:t>
            </a:r>
            <a:r>
              <a:rPr lang="en-CA" sz="1400" baseline="0" dirty="0" smtClean="0"/>
              <a:t> document </a:t>
            </a:r>
            <a:r>
              <a:rPr lang="en-CA" sz="1400" baseline="0" dirty="0" err="1" smtClean="0"/>
              <a:t>avait</a:t>
            </a:r>
            <a:r>
              <a:rPr lang="en-CA" sz="1400" baseline="0" dirty="0" smtClean="0"/>
              <a:t> </a:t>
            </a:r>
            <a:r>
              <a:rPr lang="en-CA" sz="1400" baseline="0" dirty="0" err="1" smtClean="0"/>
              <a:t>plusieurs</a:t>
            </a:r>
            <a:r>
              <a:rPr lang="en-CA" sz="1400" baseline="0" dirty="0" smtClean="0"/>
              <a:t> </a:t>
            </a:r>
            <a:r>
              <a:rPr lang="en-CA" sz="1400" baseline="0" dirty="0" err="1" smtClean="0"/>
              <a:t>bonnes</a:t>
            </a:r>
            <a:r>
              <a:rPr lang="en-CA" sz="1400" baseline="0" dirty="0" smtClean="0"/>
              <a:t> </a:t>
            </a:r>
            <a:r>
              <a:rPr lang="en-CA" sz="1400" baseline="0" dirty="0" err="1" smtClean="0"/>
              <a:t>idées</a:t>
            </a:r>
            <a:r>
              <a:rPr lang="en-CA" sz="1400" baseline="0" dirty="0" smtClean="0"/>
              <a:t> et </a:t>
            </a:r>
            <a:r>
              <a:rPr lang="en-CA" sz="1400" baseline="0" dirty="0" err="1" smtClean="0"/>
              <a:t>était</a:t>
            </a:r>
            <a:r>
              <a:rPr lang="en-CA" sz="1400" baseline="0" dirty="0" smtClean="0"/>
              <a:t> </a:t>
            </a:r>
            <a:r>
              <a:rPr lang="en-CA" sz="1400" baseline="0" dirty="0" err="1" smtClean="0"/>
              <a:t>avant-gardiste</a:t>
            </a:r>
            <a:r>
              <a:rPr lang="en-CA" sz="1400" baseline="0" dirty="0" smtClean="0"/>
              <a:t> à </a:t>
            </a:r>
            <a:r>
              <a:rPr lang="en-CA" sz="1400" baseline="0" dirty="0" err="1" smtClean="0"/>
              <a:t>sa</a:t>
            </a:r>
            <a:r>
              <a:rPr lang="en-CA" sz="1400" baseline="0" dirty="0" smtClean="0"/>
              <a:t> </a:t>
            </a:r>
            <a:r>
              <a:rPr lang="en-CA" sz="1400" baseline="0" dirty="0" err="1" smtClean="0"/>
              <a:t>parution</a:t>
            </a:r>
            <a:r>
              <a:rPr lang="en-CA" sz="1400" baseline="0" dirty="0" smtClean="0"/>
              <a:t>. Il </a:t>
            </a:r>
            <a:r>
              <a:rPr lang="en-CA" sz="1400" baseline="0" dirty="0" err="1" smtClean="0"/>
              <a:t>était</a:t>
            </a:r>
            <a:r>
              <a:rPr lang="en-CA" sz="1400" baseline="0" dirty="0" smtClean="0"/>
              <a:t> temps de </a:t>
            </a:r>
            <a:r>
              <a:rPr lang="en-CA" sz="1400" baseline="0" dirty="0" err="1" smtClean="0"/>
              <a:t>revoir</a:t>
            </a:r>
            <a:r>
              <a:rPr lang="en-CA" sz="1400" baseline="0" dirty="0" smtClean="0"/>
              <a:t> le </a:t>
            </a:r>
            <a:r>
              <a:rPr lang="en-CA" sz="1400" baseline="0" dirty="0" err="1" smtClean="0"/>
              <a:t>vocabulaire</a:t>
            </a:r>
            <a:r>
              <a:rPr lang="en-CA" sz="1400" baseline="0" dirty="0" smtClean="0"/>
              <a:t>, de </a:t>
            </a:r>
            <a:r>
              <a:rPr lang="en-CA" sz="1400" baseline="0" dirty="0" err="1" smtClean="0"/>
              <a:t>prendre</a:t>
            </a:r>
            <a:r>
              <a:rPr lang="en-CA" sz="1400" baseline="0" dirty="0" smtClean="0"/>
              <a:t> </a:t>
            </a:r>
            <a:r>
              <a:rPr lang="en-CA" sz="1400" baseline="0" dirty="0" err="1" smtClean="0"/>
              <a:t>une</a:t>
            </a:r>
            <a:r>
              <a:rPr lang="en-CA" sz="1400" baseline="0" dirty="0" smtClean="0"/>
              <a:t> direction plus </a:t>
            </a:r>
            <a:r>
              <a:rPr lang="en-CA" sz="1400" baseline="0" dirty="0" err="1" smtClean="0"/>
              <a:t>basée</a:t>
            </a:r>
            <a:r>
              <a:rPr lang="en-CA" sz="1400" baseline="0" dirty="0" smtClean="0"/>
              <a:t> </a:t>
            </a:r>
            <a:r>
              <a:rPr lang="en-CA" sz="1400" baseline="0" dirty="0" err="1" smtClean="0"/>
              <a:t>sur</a:t>
            </a:r>
            <a:r>
              <a:rPr lang="en-CA" sz="1400" baseline="0" dirty="0" smtClean="0"/>
              <a:t> les forces de </a:t>
            </a:r>
            <a:r>
              <a:rPr lang="en-CA" sz="1400" baseline="0" dirty="0" err="1" smtClean="0"/>
              <a:t>l’élève</a:t>
            </a:r>
            <a:r>
              <a:rPr lang="en-CA" sz="1400" baseline="0" dirty="0" smtClean="0"/>
              <a:t> </a:t>
            </a:r>
            <a:r>
              <a:rPr lang="en-CA" sz="1400" baseline="0" dirty="0" err="1" smtClean="0"/>
              <a:t>que</a:t>
            </a:r>
            <a:r>
              <a:rPr lang="en-CA" sz="1400" baseline="0" dirty="0" smtClean="0"/>
              <a:t> </a:t>
            </a:r>
            <a:r>
              <a:rPr lang="en-CA" sz="1400" baseline="0" dirty="0" err="1" smtClean="0"/>
              <a:t>sur</a:t>
            </a:r>
            <a:r>
              <a:rPr lang="en-CA" sz="1400" baseline="0" dirty="0" smtClean="0"/>
              <a:t> </a:t>
            </a:r>
            <a:r>
              <a:rPr lang="en-CA" sz="1400" baseline="0" dirty="0" err="1" smtClean="0"/>
              <a:t>ses</a:t>
            </a:r>
            <a:r>
              <a:rPr lang="en-CA" sz="1400" baseline="0" dirty="0" smtClean="0"/>
              <a:t> </a:t>
            </a:r>
            <a:r>
              <a:rPr lang="en-CA" sz="1400" baseline="0" dirty="0" err="1" smtClean="0"/>
              <a:t>difficultés</a:t>
            </a:r>
            <a:r>
              <a:rPr lang="en-CA" sz="1400" baseline="0" dirty="0" smtClean="0"/>
              <a:t>. </a:t>
            </a:r>
            <a:r>
              <a:rPr lang="en-CA" sz="1400" baseline="0" dirty="0" err="1" smtClean="0"/>
              <a:t>Aussi</a:t>
            </a:r>
            <a:r>
              <a:rPr lang="en-CA" sz="1400" baseline="0" dirty="0" smtClean="0"/>
              <a:t>:</a:t>
            </a:r>
          </a:p>
          <a:p>
            <a:endParaRPr lang="en-CA" sz="1400" baseline="0" dirty="0" smtClean="0"/>
          </a:p>
          <a:p>
            <a:pPr>
              <a:buFont typeface="Wingdings" pitchFamily="2" charset="2"/>
              <a:buChar char="Ø"/>
            </a:pPr>
            <a:r>
              <a:rPr lang="en-CA" sz="1400" baseline="0" dirty="0" smtClean="0">
                <a:solidFill>
                  <a:srgbClr val="FF0000"/>
                </a:solidFill>
              </a:rPr>
              <a:t>Augmentation du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nombre</a:t>
            </a:r>
            <a:r>
              <a:rPr lang="en-CA" sz="1400" baseline="0" dirty="0" smtClean="0">
                <a:solidFill>
                  <a:srgbClr val="FF0000"/>
                </a:solidFill>
              </a:rPr>
              <a:t>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d’enfants</a:t>
            </a:r>
            <a:r>
              <a:rPr lang="en-CA" sz="1400" baseline="0" dirty="0" smtClean="0">
                <a:solidFill>
                  <a:srgbClr val="FF0000"/>
                </a:solidFill>
              </a:rPr>
              <a:t>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dans</a:t>
            </a:r>
            <a:r>
              <a:rPr lang="en-CA" sz="1400" baseline="0" dirty="0" smtClean="0">
                <a:solidFill>
                  <a:srgbClr val="FF0000"/>
                </a:solidFill>
              </a:rPr>
              <a:t> les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garderies</a:t>
            </a:r>
            <a:r>
              <a:rPr lang="en-CA" sz="1400" baseline="0" dirty="0" smtClean="0">
                <a:solidFill>
                  <a:srgbClr val="FF0000"/>
                </a:solidFill>
              </a:rPr>
              <a:t> et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dans</a:t>
            </a:r>
            <a:r>
              <a:rPr lang="en-CA" sz="1400" baseline="0" dirty="0" smtClean="0">
                <a:solidFill>
                  <a:srgbClr val="FF0000"/>
                </a:solidFill>
              </a:rPr>
              <a:t>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d’autres</a:t>
            </a:r>
            <a:r>
              <a:rPr lang="en-CA" sz="1400" baseline="0" dirty="0" smtClean="0">
                <a:solidFill>
                  <a:srgbClr val="FF0000"/>
                </a:solidFill>
              </a:rPr>
              <a:t>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communautés</a:t>
            </a:r>
            <a:r>
              <a:rPr lang="en-CA" sz="1400" baseline="0" dirty="0" smtClean="0">
                <a:solidFill>
                  <a:srgbClr val="FF0000"/>
                </a:solidFill>
              </a:rPr>
              <a:t> avec des programmes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préscolaires</a:t>
            </a:r>
            <a:r>
              <a:rPr lang="en-CA" sz="1400" baseline="0" dirty="0" smtClean="0">
                <a:solidFill>
                  <a:srgbClr val="FF0000"/>
                </a:solidFill>
              </a:rPr>
              <a:t>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où</a:t>
            </a:r>
            <a:r>
              <a:rPr lang="en-CA" sz="1400" baseline="0" dirty="0" smtClean="0">
                <a:solidFill>
                  <a:srgbClr val="FF0000"/>
                </a:solidFill>
              </a:rPr>
              <a:t> les interventions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prennent</a:t>
            </a:r>
            <a:r>
              <a:rPr lang="en-CA" sz="1400" baseline="0" dirty="0" smtClean="0">
                <a:solidFill>
                  <a:srgbClr val="FF0000"/>
                </a:solidFill>
              </a:rPr>
              <a:t> place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avant</a:t>
            </a:r>
            <a:r>
              <a:rPr lang="en-CA" sz="1400" baseline="0" dirty="0" smtClean="0">
                <a:solidFill>
                  <a:srgbClr val="FF0000"/>
                </a:solidFill>
              </a:rPr>
              <a:t>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qu’ils</a:t>
            </a:r>
            <a:r>
              <a:rPr lang="en-CA" sz="1400" baseline="0" dirty="0" smtClean="0">
                <a:solidFill>
                  <a:srgbClr val="FF0000"/>
                </a:solidFill>
              </a:rPr>
              <a:t>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commencent</a:t>
            </a:r>
            <a:r>
              <a:rPr lang="en-CA" sz="1400" baseline="0" dirty="0" smtClean="0">
                <a:solidFill>
                  <a:srgbClr val="FF0000"/>
                </a:solidFill>
              </a:rPr>
              <a:t>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l’école</a:t>
            </a:r>
            <a:endParaRPr lang="en-CA" sz="1400" baseline="0" dirty="0" smtClean="0">
              <a:solidFill>
                <a:srgbClr val="FF0000"/>
              </a:solidFill>
            </a:endParaRPr>
          </a:p>
          <a:p>
            <a:pPr>
              <a:buFont typeface="Wingdings" pitchFamily="-112" charset="2"/>
              <a:buChar char="Ø"/>
            </a:pPr>
            <a:r>
              <a:rPr lang="en-CA" sz="1400" baseline="0" dirty="0" err="1" smtClean="0">
                <a:solidFill>
                  <a:srgbClr val="FF0000"/>
                </a:solidFill>
              </a:rPr>
              <a:t>Requête</a:t>
            </a:r>
            <a:r>
              <a:rPr lang="en-CA" sz="1400" baseline="0" dirty="0" smtClean="0">
                <a:solidFill>
                  <a:srgbClr val="FF0000"/>
                </a:solidFill>
              </a:rPr>
              <a:t> des organisations qui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travaillent</a:t>
            </a:r>
            <a:r>
              <a:rPr lang="en-CA" sz="1400" baseline="0" dirty="0" smtClean="0">
                <a:solidFill>
                  <a:srgbClr val="FF0000"/>
                </a:solidFill>
              </a:rPr>
              <a:t> avec les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élèves</a:t>
            </a:r>
            <a:r>
              <a:rPr lang="en-CA" sz="1400" baseline="0" dirty="0" smtClean="0">
                <a:solidFill>
                  <a:srgbClr val="FF0000"/>
                </a:solidFill>
              </a:rPr>
              <a:t> et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leur</a:t>
            </a:r>
            <a:r>
              <a:rPr lang="en-CA" sz="1400" baseline="0" dirty="0" smtClean="0">
                <a:solidFill>
                  <a:srgbClr val="FF0000"/>
                </a:solidFill>
              </a:rPr>
              <a:t>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famille</a:t>
            </a:r>
            <a:r>
              <a:rPr lang="en-CA" sz="1400" baseline="0" dirty="0" smtClean="0">
                <a:solidFill>
                  <a:srgbClr val="FF0000"/>
                </a:solidFill>
              </a:rPr>
              <a:t> .</a:t>
            </a:r>
          </a:p>
          <a:p>
            <a:pPr>
              <a:buFont typeface="Wingdings" pitchFamily="-112" charset="2"/>
              <a:buChar char="Ø"/>
            </a:pPr>
            <a:r>
              <a:rPr lang="en-CA" sz="1400" baseline="0" dirty="0" smtClean="0">
                <a:solidFill>
                  <a:srgbClr val="FF0000"/>
                </a:solidFill>
              </a:rPr>
              <a:t>La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parution</a:t>
            </a:r>
            <a:r>
              <a:rPr lang="en-CA" sz="1400" baseline="0" dirty="0" smtClean="0">
                <a:solidFill>
                  <a:srgbClr val="FF0000"/>
                </a:solidFill>
              </a:rPr>
              <a:t> du nouveau document pour la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maternelle</a:t>
            </a:r>
            <a:r>
              <a:rPr lang="en-CA" sz="1400" baseline="0" dirty="0" smtClean="0">
                <a:solidFill>
                  <a:srgbClr val="FF0000"/>
                </a:solidFill>
              </a:rPr>
              <a:t> A Time for Learning, A Time for Joy qui a un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chapitre</a:t>
            </a:r>
            <a:r>
              <a:rPr lang="en-CA" sz="1400" baseline="0" dirty="0" smtClean="0">
                <a:solidFill>
                  <a:srgbClr val="FF0000"/>
                </a:solidFill>
              </a:rPr>
              <a:t>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consacré</a:t>
            </a:r>
            <a:r>
              <a:rPr lang="en-CA" sz="1400" baseline="0" dirty="0" smtClean="0">
                <a:solidFill>
                  <a:srgbClr val="FF0000"/>
                </a:solidFill>
              </a:rPr>
              <a:t> au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partenariat</a:t>
            </a:r>
            <a:r>
              <a:rPr lang="en-CA" sz="1400" baseline="0" dirty="0" smtClean="0">
                <a:solidFill>
                  <a:srgbClr val="FF0000"/>
                </a:solidFill>
              </a:rPr>
              <a:t> et comment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assouplir</a:t>
            </a:r>
            <a:r>
              <a:rPr lang="en-CA" sz="1400" baseline="0" dirty="0" smtClean="0">
                <a:solidFill>
                  <a:srgbClr val="FF0000"/>
                </a:solidFill>
              </a:rPr>
              <a:t> la transition à la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mternelle</a:t>
            </a:r>
            <a:r>
              <a:rPr lang="en-CA" sz="1400" baseline="0" dirty="0" smtClean="0">
                <a:solidFill>
                  <a:srgbClr val="FF0000"/>
                </a:solidFill>
              </a:rPr>
              <a:t> pour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tous</a:t>
            </a:r>
            <a:r>
              <a:rPr lang="en-CA" sz="1400" baseline="0" dirty="0" smtClean="0">
                <a:solidFill>
                  <a:srgbClr val="FF0000"/>
                </a:solidFill>
              </a:rPr>
              <a:t> les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enfants</a:t>
            </a:r>
            <a:r>
              <a:rPr lang="en-CA" sz="1400" baseline="0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-112" charset="2"/>
              <a:buChar char="Ø"/>
            </a:pPr>
            <a:r>
              <a:rPr lang="en-CA" sz="1400" baseline="0" dirty="0" err="1" smtClean="0">
                <a:solidFill>
                  <a:srgbClr val="FF0000"/>
                </a:solidFill>
              </a:rPr>
              <a:t>Une</a:t>
            </a:r>
            <a:r>
              <a:rPr lang="en-CA" sz="1400" baseline="0" dirty="0" smtClean="0">
                <a:solidFill>
                  <a:srgbClr val="FF0000"/>
                </a:solidFill>
              </a:rPr>
              <a:t>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série</a:t>
            </a:r>
            <a:r>
              <a:rPr lang="en-CA" sz="1400" baseline="0" dirty="0" smtClean="0">
                <a:solidFill>
                  <a:srgbClr val="FF0000"/>
                </a:solidFill>
              </a:rPr>
              <a:t> de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protocoles</a:t>
            </a:r>
            <a:r>
              <a:rPr lang="en-CA" sz="1400" baseline="0" dirty="0" smtClean="0">
                <a:solidFill>
                  <a:srgbClr val="FF0000"/>
                </a:solidFill>
              </a:rPr>
              <a:t>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avait</a:t>
            </a:r>
            <a:r>
              <a:rPr lang="en-CA" sz="1400" baseline="0" dirty="0" smtClean="0">
                <a:solidFill>
                  <a:srgbClr val="FF0000"/>
                </a:solidFill>
              </a:rPr>
              <a:t>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été</a:t>
            </a:r>
            <a:r>
              <a:rPr lang="en-CA" sz="1400" baseline="0" dirty="0" smtClean="0">
                <a:solidFill>
                  <a:srgbClr val="FF0000"/>
                </a:solidFill>
              </a:rPr>
              <a:t>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publiée</a:t>
            </a:r>
            <a:r>
              <a:rPr lang="en-CA" sz="1400" baseline="0" dirty="0" smtClean="0">
                <a:solidFill>
                  <a:srgbClr val="FF0000"/>
                </a:solidFill>
              </a:rPr>
              <a:t>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dans</a:t>
            </a:r>
            <a:r>
              <a:rPr lang="en-CA" sz="1400" baseline="0" dirty="0" smtClean="0">
                <a:solidFill>
                  <a:srgbClr val="FF0000"/>
                </a:solidFill>
              </a:rPr>
              <a:t> les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dernières</a:t>
            </a:r>
            <a:r>
              <a:rPr lang="en-CA" sz="1400" baseline="0" dirty="0" smtClean="0">
                <a:solidFill>
                  <a:srgbClr val="FF0000"/>
                </a:solidFill>
              </a:rPr>
              <a:t> </a:t>
            </a:r>
            <a:r>
              <a:rPr lang="en-CA" sz="1400" baseline="0" dirty="0" err="1" smtClean="0">
                <a:solidFill>
                  <a:srgbClr val="FF0000"/>
                </a:solidFill>
              </a:rPr>
              <a:t>années</a:t>
            </a:r>
            <a:r>
              <a:rPr lang="en-CA" sz="1400" baseline="0" dirty="0" smtClean="0">
                <a:solidFill>
                  <a:srgbClr val="FF0000"/>
                </a:solidFill>
              </a:rPr>
              <a:t> par le </a:t>
            </a:r>
            <a:r>
              <a:rPr lang="fr-FR" sz="1400" b="0" dirty="0" smtClean="0"/>
              <a:t>Comité ministériel pour Enfants en santé</a:t>
            </a:r>
          </a:p>
          <a:p>
            <a:pPr>
              <a:buFont typeface="Wingdings" pitchFamily="-112" charset="2"/>
              <a:buNone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Vers la vie d'adulte : Protocole de transition de l’école à la communauté pour les élèves avec des besoins spéciaux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mars 2008</a:t>
            </a:r>
            <a:r>
              <a:rPr lang="en-CA" sz="1400" dirty="0" smtClean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112" charset="2"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Protocole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Wraparound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 pour les enfants et les jeunes atteints de troubles affectifs ou comportementaux graves ou profonds</a:t>
            </a:r>
            <a:r>
              <a:rPr lang="en-CA" sz="1200" dirty="0" smtClean="0">
                <a:solidFill>
                  <a:srgbClr val="FF0000"/>
                </a:solidFill>
                <a:ea typeface="ＭＳ Ｐゴシック" pitchFamily="-112" charset="-128"/>
              </a:rPr>
              <a:t>(2013) </a:t>
            </a:r>
          </a:p>
          <a:p>
            <a:pPr>
              <a:buFont typeface="Wingdings" pitchFamily="-112" charset="2"/>
              <a:buNone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Protocole du ministère de l'Éducation et des Services à l'enfant et à la famille pour les enfants et les jeunes placés sous tutelle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mai 2013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3FAEE7-A936-414F-A35A-A1851B0E2617}" type="slidenum">
              <a:rPr lang="en-CA" smtClean="0"/>
              <a:pPr/>
              <a:t>4</a:t>
            </a:fld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b="0" dirty="0" smtClean="0"/>
              <a:t>Les protocoles</a:t>
            </a:r>
            <a:r>
              <a:rPr lang="fr-FR" sz="1800" b="0" baseline="0" dirty="0" smtClean="0"/>
              <a:t> du </a:t>
            </a:r>
            <a:r>
              <a:rPr lang="fr-FR" sz="1800" b="0" dirty="0" smtClean="0"/>
              <a:t>Comité ministériel pour Enfants en santé facilitent une approche coordonnée par le personnel des différents ministères et des agences (écoles, autorité de santé régionale, services à la famille)</a:t>
            </a:r>
            <a:r>
              <a:rPr lang="fr-FR" sz="1800" b="0" baseline="0" dirty="0" smtClean="0"/>
              <a:t> qui </a:t>
            </a:r>
            <a:r>
              <a:rPr lang="fr-FR" sz="1800" b="0" baseline="0" dirty="0" smtClean="0"/>
              <a:t>travaille </a:t>
            </a:r>
            <a:r>
              <a:rPr lang="fr-FR" sz="1800" b="0" baseline="0" dirty="0" smtClean="0"/>
              <a:t>avec les besoins complexes des enfants, jeunes et leur famille.</a:t>
            </a:r>
            <a:r>
              <a:rPr lang="en-CA" sz="1800" b="1" u="sng" dirty="0" smtClean="0">
                <a:ea typeface="ＭＳ Ｐゴシック" pitchFamily="-112" charset="-128"/>
              </a:rPr>
              <a:t> </a:t>
            </a:r>
          </a:p>
          <a:p>
            <a:endParaRPr lang="en-CA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2FB5F-8AFC-46B2-A11B-5B8588985112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3143" y="4310743"/>
            <a:ext cx="5486400" cy="4114800"/>
          </a:xfrm>
        </p:spPr>
        <p:txBody>
          <a:bodyPr>
            <a:normAutofit/>
          </a:bodyPr>
          <a:lstStyle/>
          <a:p>
            <a:endParaRPr lang="en-CA" sz="1800" dirty="0" smtClean="0">
              <a:ea typeface="ＭＳ Ｐゴシック" pitchFamily="-112" charset="-128"/>
            </a:endParaRPr>
          </a:p>
          <a:p>
            <a:endParaRPr lang="en-CA" sz="1800" dirty="0" smtClean="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2FB5F-8AFC-46B2-A11B-5B8588985112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endParaRPr lang="en-CA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02C64D-9920-4B1E-B36A-7A2DE34025E4}" type="slidenum">
              <a:rPr lang="en-CA" smtClean="0"/>
              <a:pPr/>
              <a:t>7</a:t>
            </a:fld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3897313" cy="2922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3668486"/>
            <a:ext cx="5486400" cy="4789714"/>
          </a:xfrm>
          <a:noFill/>
        </p:spPr>
        <p:txBody>
          <a:bodyPr>
            <a:normAutofit/>
          </a:bodyPr>
          <a:lstStyle/>
          <a:p>
            <a:pPr>
              <a:buFont typeface="Wingdings" pitchFamily="-112" charset="2"/>
              <a:buChar char="Ø"/>
            </a:pPr>
            <a:r>
              <a:rPr lang="en-CA" sz="1500" dirty="0" smtClean="0"/>
              <a:t>Consultation entre les </a:t>
            </a:r>
            <a:r>
              <a:rPr lang="en-CA" sz="1500" dirty="0" err="1" smtClean="0"/>
              <a:t>ministères</a:t>
            </a:r>
            <a:endParaRPr lang="en-CA" sz="1500" dirty="0" smtClean="0"/>
          </a:p>
          <a:p>
            <a:pPr>
              <a:buFont typeface="Wingdings" pitchFamily="-112" charset="2"/>
              <a:buChar char="Ø"/>
            </a:pPr>
            <a:r>
              <a:rPr lang="en-CA" sz="1500" dirty="0" err="1" smtClean="0"/>
              <a:t>Lignes</a:t>
            </a:r>
            <a:r>
              <a:rPr lang="en-CA" sz="1500" dirty="0" smtClean="0"/>
              <a:t> </a:t>
            </a:r>
            <a:r>
              <a:rPr lang="en-CA" sz="1500" dirty="0" err="1" smtClean="0"/>
              <a:t>directrices</a:t>
            </a:r>
            <a:r>
              <a:rPr lang="en-CA" sz="1500" dirty="0" smtClean="0"/>
              <a:t> </a:t>
            </a:r>
            <a:r>
              <a:rPr lang="en-CA" sz="1500" dirty="0" err="1" smtClean="0"/>
              <a:t>deviennent</a:t>
            </a:r>
            <a:r>
              <a:rPr lang="en-CA" sz="1500" dirty="0" smtClean="0"/>
              <a:t> un </a:t>
            </a:r>
            <a:r>
              <a:rPr lang="en-CA" sz="1500" dirty="0" err="1" smtClean="0"/>
              <a:t>protocole</a:t>
            </a:r>
            <a:r>
              <a:rPr lang="en-CA" sz="1500" dirty="0" smtClean="0"/>
              <a:t>. </a:t>
            </a:r>
            <a:r>
              <a:rPr lang="en-CA" sz="1500" dirty="0" err="1" smtClean="0"/>
              <a:t>Formater</a:t>
            </a:r>
            <a:r>
              <a:rPr lang="en-CA" sz="1500" dirty="0" smtClean="0"/>
              <a:t> en </a:t>
            </a:r>
            <a:r>
              <a:rPr lang="en-CA" sz="1500" dirty="0" err="1" smtClean="0"/>
              <a:t>protocole</a:t>
            </a:r>
            <a:r>
              <a:rPr lang="en-CA" sz="1500" dirty="0" smtClean="0"/>
              <a:t>.</a:t>
            </a:r>
          </a:p>
          <a:p>
            <a:pPr>
              <a:buFont typeface="Wingdings" pitchFamily="-112" charset="2"/>
              <a:buChar char="Ø"/>
            </a:pPr>
            <a:r>
              <a:rPr lang="fr-CA" sz="1500" dirty="0" smtClean="0"/>
              <a:t>Recherche</a:t>
            </a:r>
            <a:r>
              <a:rPr lang="fr-CA" sz="1500" baseline="0" dirty="0" smtClean="0"/>
              <a:t> littéraire</a:t>
            </a:r>
            <a:endParaRPr lang="en-CA" sz="1500" dirty="0" smtClean="0"/>
          </a:p>
          <a:p>
            <a:pPr>
              <a:buFont typeface="Wingdings" pitchFamily="-112" charset="2"/>
              <a:buChar char="Ø"/>
            </a:pPr>
            <a:r>
              <a:rPr lang="en-CA" sz="1500" dirty="0" err="1" smtClean="0"/>
              <a:t>Plusieurs</a:t>
            </a:r>
            <a:r>
              <a:rPr lang="en-CA" sz="1500" dirty="0" smtClean="0"/>
              <a:t> versions </a:t>
            </a:r>
            <a:r>
              <a:rPr lang="en-CA" sz="1500" dirty="0" err="1" smtClean="0"/>
              <a:t>brouillons</a:t>
            </a:r>
            <a:endParaRPr lang="en-CA" sz="1500" dirty="0" smtClean="0"/>
          </a:p>
          <a:p>
            <a:pPr>
              <a:buFont typeface="Wingdings" pitchFamily="-112" charset="2"/>
              <a:buChar char="Ø"/>
            </a:pPr>
            <a:r>
              <a:rPr lang="en-CA" sz="1500" dirty="0" smtClean="0"/>
              <a:t>Consultations </a:t>
            </a:r>
            <a:r>
              <a:rPr lang="en-CA" sz="1500" dirty="0" err="1" smtClean="0"/>
              <a:t>extérieures</a:t>
            </a:r>
            <a:r>
              <a:rPr lang="en-CA" sz="1500" dirty="0" smtClean="0"/>
              <a:t> avec </a:t>
            </a:r>
            <a:r>
              <a:rPr lang="en-CA" sz="1500" dirty="0" err="1" smtClean="0"/>
              <a:t>plusieurs</a:t>
            </a:r>
            <a:r>
              <a:rPr lang="en-CA" sz="1500" dirty="0" smtClean="0"/>
              <a:t> </a:t>
            </a:r>
            <a:r>
              <a:rPr lang="en-CA" sz="1500" dirty="0" err="1" smtClean="0"/>
              <a:t>groupes</a:t>
            </a:r>
            <a:endParaRPr lang="en-CA" sz="1500" dirty="0" smtClean="0"/>
          </a:p>
          <a:p>
            <a:pPr>
              <a:buFont typeface="Wingdings" pitchFamily="-112" charset="2"/>
              <a:buChar char="Ø"/>
            </a:pPr>
            <a:r>
              <a:rPr lang="en-CA" sz="1500" dirty="0" err="1" smtClean="0"/>
              <a:t>Mise</a:t>
            </a:r>
            <a:r>
              <a:rPr lang="en-CA" sz="1500" dirty="0" smtClean="0"/>
              <a:t> en place d’un </a:t>
            </a:r>
            <a:r>
              <a:rPr lang="en-CA" sz="1500" dirty="0" err="1" smtClean="0"/>
              <a:t>sondage</a:t>
            </a:r>
            <a:r>
              <a:rPr lang="en-CA" sz="1500" baseline="0" dirty="0" smtClean="0"/>
              <a:t> </a:t>
            </a:r>
            <a:r>
              <a:rPr lang="en-CA" sz="1500" baseline="0" dirty="0" err="1" smtClean="0"/>
              <a:t>permettant</a:t>
            </a:r>
            <a:r>
              <a:rPr lang="en-CA" sz="1500" baseline="0" dirty="0" smtClean="0"/>
              <a:t> </a:t>
            </a:r>
            <a:r>
              <a:rPr lang="en-CA" sz="1500" baseline="0" dirty="0" err="1" smtClean="0"/>
              <a:t>d’avoir</a:t>
            </a:r>
            <a:r>
              <a:rPr lang="en-CA" sz="1500" baseline="0" dirty="0" smtClean="0"/>
              <a:t> des </a:t>
            </a:r>
            <a:r>
              <a:rPr lang="en-CA" sz="1500" baseline="0" dirty="0" err="1" smtClean="0"/>
              <a:t>commentaires</a:t>
            </a:r>
            <a:r>
              <a:rPr lang="en-CA" sz="1500" baseline="0" dirty="0" smtClean="0"/>
              <a:t> </a:t>
            </a:r>
            <a:r>
              <a:rPr lang="en-CA" sz="1500" baseline="0" dirty="0" err="1" smtClean="0"/>
              <a:t>variés</a:t>
            </a:r>
            <a:endParaRPr lang="en-CA" sz="1500" dirty="0" smtClean="0"/>
          </a:p>
          <a:p>
            <a:pPr>
              <a:buFont typeface="Wingdings" pitchFamily="-112" charset="2"/>
              <a:buChar char="Ø"/>
            </a:pPr>
            <a:r>
              <a:rPr lang="en-CA" sz="1500" dirty="0" smtClean="0"/>
              <a:t>Lecture attentive</a:t>
            </a:r>
            <a:r>
              <a:rPr lang="en-CA" sz="1500" baseline="0" dirty="0" smtClean="0"/>
              <a:t> des </a:t>
            </a:r>
            <a:r>
              <a:rPr lang="en-CA" sz="1500" baseline="0" dirty="0" err="1" smtClean="0"/>
              <a:t>réponses</a:t>
            </a:r>
            <a:r>
              <a:rPr lang="en-CA" sz="1500" baseline="0" dirty="0" smtClean="0"/>
              <a:t>, </a:t>
            </a:r>
            <a:r>
              <a:rPr lang="en-CA" sz="1500" baseline="0" dirty="0" err="1" smtClean="0"/>
              <a:t>regarder</a:t>
            </a:r>
            <a:r>
              <a:rPr lang="en-CA" sz="1500" baseline="0" dirty="0" smtClean="0"/>
              <a:t> pour des </a:t>
            </a:r>
            <a:r>
              <a:rPr lang="en-CA" sz="1500" baseline="0" dirty="0" err="1" smtClean="0"/>
              <a:t>thèmes</a:t>
            </a:r>
            <a:r>
              <a:rPr lang="en-CA" sz="1500" baseline="0" dirty="0" smtClean="0"/>
              <a:t>, des omissions, des clarifications</a:t>
            </a:r>
            <a:r>
              <a:rPr lang="en-CA" sz="1500" dirty="0" smtClean="0"/>
              <a:t> etc</a:t>
            </a:r>
          </a:p>
          <a:p>
            <a:pPr>
              <a:buFont typeface="Wingdings" pitchFamily="-112" charset="2"/>
              <a:buChar char="Ø"/>
            </a:pPr>
            <a:r>
              <a:rPr lang="en-CA" sz="1500" dirty="0" smtClean="0"/>
              <a:t>Version finale </a:t>
            </a:r>
            <a:r>
              <a:rPr lang="en-CA" sz="1500" dirty="0" err="1" smtClean="0"/>
              <a:t>approuvée</a:t>
            </a:r>
            <a:r>
              <a:rPr lang="en-CA" sz="1500" dirty="0" smtClean="0"/>
              <a:t> par les </a:t>
            </a:r>
            <a:r>
              <a:rPr lang="en-CA" sz="1500" dirty="0" err="1" smtClean="0"/>
              <a:t>ministères</a:t>
            </a:r>
            <a:r>
              <a:rPr lang="en-CA" sz="1500" dirty="0" smtClean="0"/>
              <a:t> </a:t>
            </a:r>
            <a:r>
              <a:rPr lang="en-CA" sz="1500" dirty="0" err="1" smtClean="0"/>
              <a:t>respectifs</a:t>
            </a:r>
            <a:endParaRPr lang="en-CA" sz="1500" dirty="0" smtClean="0"/>
          </a:p>
          <a:p>
            <a:pPr>
              <a:buFont typeface="Wingdings" pitchFamily="-112" charset="2"/>
              <a:buChar char="Ø"/>
            </a:pPr>
            <a:r>
              <a:rPr lang="fr-CA" sz="1500" dirty="0" smtClean="0"/>
              <a:t>Traduction</a:t>
            </a:r>
            <a:endParaRPr lang="en-CA" sz="1500" dirty="0" smtClean="0"/>
          </a:p>
          <a:p>
            <a:pPr>
              <a:buFont typeface="Wingdings" pitchFamily="-112" charset="2"/>
              <a:buChar char="Ø"/>
            </a:pPr>
            <a:r>
              <a:rPr lang="en-CA" sz="1500" dirty="0" smtClean="0"/>
              <a:t>Publication </a:t>
            </a:r>
            <a:r>
              <a:rPr lang="en-CA" sz="1500" dirty="0" err="1" smtClean="0"/>
              <a:t>écrite</a:t>
            </a:r>
            <a:r>
              <a:rPr lang="en-CA" sz="1500" dirty="0" smtClean="0"/>
              <a:t> et en </a:t>
            </a:r>
            <a:r>
              <a:rPr lang="en-CA" sz="1500" dirty="0" err="1" smtClean="0"/>
              <a:t>ligne</a:t>
            </a:r>
            <a:endParaRPr lang="en-CA" sz="1500" dirty="0" smtClean="0"/>
          </a:p>
          <a:p>
            <a:pPr>
              <a:buFont typeface="Wingdings" pitchFamily="-112" charset="2"/>
              <a:buChar char="Ø"/>
            </a:pPr>
            <a:r>
              <a:rPr lang="en-CA" sz="1500" dirty="0" smtClean="0"/>
              <a:t>Distribution</a:t>
            </a:r>
            <a:r>
              <a:rPr lang="en-CA" sz="1500" baseline="0" dirty="0" smtClean="0"/>
              <a:t> à </a:t>
            </a:r>
            <a:r>
              <a:rPr lang="en-CA" sz="1500" baseline="0" dirty="0" err="1" smtClean="0"/>
              <a:t>tous</a:t>
            </a:r>
            <a:r>
              <a:rPr lang="en-CA" sz="1500" baseline="0" dirty="0" smtClean="0"/>
              <a:t> les </a:t>
            </a:r>
            <a:r>
              <a:rPr lang="en-CA" sz="1500" baseline="0" dirty="0" err="1" smtClean="0"/>
              <a:t>pré-maternelles</a:t>
            </a:r>
            <a:r>
              <a:rPr lang="en-CA" sz="1500" baseline="0" dirty="0" smtClean="0"/>
              <a:t>, les </a:t>
            </a:r>
            <a:r>
              <a:rPr lang="en-CA" sz="1500" baseline="0" dirty="0" err="1" smtClean="0"/>
              <a:t>garderies</a:t>
            </a:r>
            <a:r>
              <a:rPr lang="en-CA" sz="1500" baseline="0" dirty="0" smtClean="0"/>
              <a:t>, les organisations pour les </a:t>
            </a:r>
            <a:r>
              <a:rPr lang="en-CA" sz="1500" baseline="0" dirty="0" err="1" smtClean="0"/>
              <a:t>personnes</a:t>
            </a:r>
            <a:r>
              <a:rPr lang="en-CA" sz="1500" baseline="0" dirty="0" smtClean="0"/>
              <a:t> </a:t>
            </a:r>
            <a:r>
              <a:rPr lang="en-CA" sz="1500" baseline="0" dirty="0" err="1" smtClean="0"/>
              <a:t>handicapées</a:t>
            </a:r>
            <a:r>
              <a:rPr lang="en-CA" sz="1500" baseline="0" dirty="0" smtClean="0"/>
              <a:t>, les </a:t>
            </a:r>
            <a:r>
              <a:rPr lang="en-CA" sz="1500" baseline="0" dirty="0" err="1" smtClean="0"/>
              <a:t>cliniciens</a:t>
            </a:r>
            <a:r>
              <a:rPr lang="en-CA" sz="1500" baseline="0" dirty="0" smtClean="0"/>
              <a:t> qui </a:t>
            </a:r>
            <a:r>
              <a:rPr lang="en-CA" sz="1500" baseline="0" dirty="0" err="1" smtClean="0"/>
              <a:t>travaillent</a:t>
            </a:r>
            <a:r>
              <a:rPr lang="en-CA" sz="1500" baseline="0" dirty="0" smtClean="0"/>
              <a:t> avec les </a:t>
            </a:r>
            <a:r>
              <a:rPr lang="en-CA" sz="1500" baseline="0" dirty="0" err="1" smtClean="0"/>
              <a:t>enfants</a:t>
            </a:r>
            <a:r>
              <a:rPr lang="en-CA" sz="1500" baseline="0" dirty="0" smtClean="0"/>
              <a:t> </a:t>
            </a:r>
            <a:r>
              <a:rPr lang="en-CA" sz="1500" baseline="0" dirty="0" err="1" smtClean="0"/>
              <a:t>d’âge</a:t>
            </a:r>
            <a:r>
              <a:rPr lang="en-CA" sz="1500" baseline="0" dirty="0" smtClean="0"/>
              <a:t> </a:t>
            </a:r>
            <a:r>
              <a:rPr lang="en-CA" sz="1500" baseline="0" dirty="0" err="1" smtClean="0"/>
              <a:t>préscolaire</a:t>
            </a:r>
            <a:r>
              <a:rPr lang="en-CA" sz="1500" baseline="0" dirty="0" smtClean="0"/>
              <a:t> etc</a:t>
            </a:r>
            <a:r>
              <a:rPr lang="en-CA" sz="1500" dirty="0" smtClean="0"/>
              <a:t>. </a:t>
            </a:r>
          </a:p>
          <a:p>
            <a:pPr>
              <a:buFont typeface="Wingdings" pitchFamily="-112" charset="2"/>
              <a:buChar char="Ø"/>
            </a:pPr>
            <a:r>
              <a:rPr lang="fr-CA" sz="1500" baseline="0" dirty="0" smtClean="0"/>
              <a:t>Formation régionale en automne 2016</a:t>
            </a:r>
            <a:endParaRPr lang="fr-CA" sz="1500" baseline="0" dirty="0" smtClean="0"/>
          </a:p>
          <a:p>
            <a:pPr>
              <a:buFont typeface="Wingdings" pitchFamily="-112" charset="2"/>
              <a:buChar char="Ø"/>
            </a:pPr>
            <a:endParaRPr lang="fr-CA" sz="1500" baseline="0" dirty="0" smtClean="0"/>
          </a:p>
          <a:p>
            <a:pPr>
              <a:buFont typeface="Wingdings" pitchFamily="-112" charset="2"/>
              <a:buChar char="Ø"/>
            </a:pPr>
            <a:endParaRPr lang="fr-CA" sz="1500" baseline="0" dirty="0" smtClean="0"/>
          </a:p>
          <a:p>
            <a:pPr>
              <a:buFont typeface="Wingdings" pitchFamily="-112" charset="2"/>
              <a:buChar char="Ø"/>
            </a:pPr>
            <a:endParaRPr lang="en-CA" sz="1500" dirty="0" smtClean="0"/>
          </a:p>
          <a:p>
            <a:pPr>
              <a:buFontTx/>
              <a:buChar char="•"/>
            </a:pPr>
            <a:endParaRPr lang="en-CA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17AC0C-B1B6-459F-9244-2B3E9C89C3DB}" type="slidenum">
              <a:rPr lang="en-CA" smtClean="0"/>
              <a:pPr/>
              <a:t>8</a:t>
            </a:fld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685800"/>
            <a:ext cx="3711575" cy="2784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3603171"/>
            <a:ext cx="5486400" cy="4855029"/>
          </a:xfrm>
          <a:noFill/>
        </p:spPr>
        <p:txBody>
          <a:bodyPr/>
          <a:lstStyle/>
          <a:p>
            <a:pPr marL="447919" marR="0" lvl="2" indent="0" algn="l" defTabSz="8958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CA" sz="2000" dirty="0" err="1" smtClean="0"/>
              <a:t>Processus</a:t>
            </a:r>
            <a:r>
              <a:rPr lang="en-CA" sz="2000" dirty="0" smtClean="0"/>
              <a:t> </a:t>
            </a:r>
            <a:r>
              <a:rPr lang="en-CA" sz="2000" dirty="0" err="1" smtClean="0"/>
              <a:t>clairement</a:t>
            </a:r>
            <a:r>
              <a:rPr lang="en-CA" sz="2000" dirty="0" smtClean="0"/>
              <a:t> </a:t>
            </a:r>
            <a:r>
              <a:rPr lang="en-CA" sz="2000" dirty="0" err="1" smtClean="0"/>
              <a:t>décrit</a:t>
            </a:r>
            <a:r>
              <a:rPr lang="en-CA" sz="2000" dirty="0" smtClean="0"/>
              <a:t> avec </a:t>
            </a:r>
            <a:r>
              <a:rPr lang="en-CA" sz="2000" dirty="0" err="1" smtClean="0"/>
              <a:t>une</a:t>
            </a:r>
            <a:r>
              <a:rPr lang="en-CA" sz="2000" dirty="0" smtClean="0"/>
              <a:t> </a:t>
            </a:r>
            <a:r>
              <a:rPr lang="en-CA" sz="2000" dirty="0" err="1" smtClean="0"/>
              <a:t>ligne</a:t>
            </a:r>
            <a:r>
              <a:rPr lang="en-CA" sz="2000" dirty="0" smtClean="0"/>
              <a:t> de temps</a:t>
            </a:r>
          </a:p>
          <a:p>
            <a:pPr marL="447919" lvl="2" defTabSz="895838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CA" sz="2000" dirty="0" smtClean="0"/>
              <a:t>Un tableau </a:t>
            </a:r>
            <a:r>
              <a:rPr lang="en-CA" sz="2000" dirty="0" err="1" smtClean="0"/>
              <a:t>est</a:t>
            </a:r>
            <a:r>
              <a:rPr lang="en-CA" sz="2000" dirty="0" smtClean="0"/>
              <a:t> </a:t>
            </a:r>
            <a:r>
              <a:rPr lang="en-CA" sz="2000" dirty="0" err="1" smtClean="0"/>
              <a:t>utilisé</a:t>
            </a:r>
            <a:r>
              <a:rPr lang="en-CA" sz="2000" dirty="0" smtClean="0"/>
              <a:t> pour </a:t>
            </a:r>
            <a:r>
              <a:rPr lang="en-CA" sz="2000" dirty="0" err="1" smtClean="0"/>
              <a:t>mettre</a:t>
            </a:r>
            <a:r>
              <a:rPr lang="en-CA" sz="2000" baseline="0" dirty="0" smtClean="0"/>
              <a:t>  en </a:t>
            </a:r>
            <a:r>
              <a:rPr lang="en-CA" sz="2000" baseline="0" dirty="0" err="1" smtClean="0"/>
              <a:t>évidence</a:t>
            </a:r>
            <a:r>
              <a:rPr lang="en-CA" sz="2000" baseline="0" dirty="0" smtClean="0"/>
              <a:t> les </a:t>
            </a:r>
            <a:r>
              <a:rPr lang="en-CA" sz="2000" baseline="0" dirty="0" err="1" smtClean="0"/>
              <a:t>rôles</a:t>
            </a:r>
            <a:r>
              <a:rPr lang="en-CA" sz="2000" baseline="0" dirty="0" smtClean="0"/>
              <a:t> et le temps pour </a:t>
            </a:r>
            <a:r>
              <a:rPr lang="en-CA" sz="2000" baseline="0" dirty="0" err="1" smtClean="0"/>
              <a:t>une</a:t>
            </a:r>
            <a:r>
              <a:rPr lang="en-CA" sz="2000" baseline="0" dirty="0" smtClean="0"/>
              <a:t> </a:t>
            </a:r>
            <a:r>
              <a:rPr lang="en-CA" sz="2000" baseline="0" dirty="0" err="1" smtClean="0"/>
              <a:t>variété</a:t>
            </a:r>
            <a:r>
              <a:rPr lang="en-CA" sz="2000" baseline="0" dirty="0" smtClean="0"/>
              <a:t> de </a:t>
            </a:r>
            <a:r>
              <a:rPr lang="en-CA" sz="2000" baseline="0" dirty="0" err="1" smtClean="0"/>
              <a:t>potentiels</a:t>
            </a:r>
            <a:r>
              <a:rPr lang="en-CA" sz="2000" baseline="0" dirty="0" smtClean="0"/>
              <a:t> </a:t>
            </a:r>
            <a:r>
              <a:rPr lang="en-CA" sz="2000" baseline="0" dirty="0" err="1" smtClean="0"/>
              <a:t>membres</a:t>
            </a:r>
            <a:r>
              <a:rPr lang="en-CA" sz="2000" baseline="0" dirty="0" smtClean="0"/>
              <a:t> de </a:t>
            </a:r>
            <a:r>
              <a:rPr lang="en-CA" sz="2000" baseline="0" dirty="0" err="1" smtClean="0"/>
              <a:t>l’équipe</a:t>
            </a:r>
            <a:r>
              <a:rPr lang="en-CA" sz="2000" baseline="0" dirty="0" smtClean="0"/>
              <a:t> de </a:t>
            </a:r>
            <a:r>
              <a:rPr lang="en-CA" sz="2000" baseline="0" dirty="0" smtClean="0"/>
              <a:t>transition. </a:t>
            </a:r>
            <a:endParaRPr lang="en-CA" sz="2000" baseline="0" dirty="0" smtClean="0"/>
          </a:p>
          <a:p>
            <a:pPr marL="447919" lvl="2" defTabSz="895838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CA" sz="2000" dirty="0" smtClean="0"/>
          </a:p>
          <a:p>
            <a:pPr>
              <a:buFont typeface="Wingdings" pitchFamily="2" charset="2"/>
              <a:buChar char="Ø"/>
            </a:pPr>
            <a:r>
              <a:rPr lang="en-CA" sz="2000" dirty="0" err="1" smtClean="0"/>
              <a:t>Rôles</a:t>
            </a:r>
            <a:r>
              <a:rPr lang="en-CA" sz="2000" dirty="0" smtClean="0"/>
              <a:t> et </a:t>
            </a:r>
            <a:r>
              <a:rPr lang="en-CA" sz="2000" dirty="0" err="1" smtClean="0"/>
              <a:t>responsabilités</a:t>
            </a:r>
            <a:r>
              <a:rPr lang="en-CA" sz="2000" dirty="0" smtClean="0"/>
              <a:t> page 45</a:t>
            </a:r>
          </a:p>
          <a:p>
            <a:pPr lvl="1">
              <a:buFont typeface="Wingdings" pitchFamily="2" charset="2"/>
              <a:buChar char="Ø"/>
            </a:pPr>
            <a:r>
              <a:rPr lang="en-CA" sz="2000" dirty="0" smtClean="0"/>
              <a:t>Encourager les </a:t>
            </a:r>
            <a:r>
              <a:rPr lang="en-CA" sz="2000" dirty="0" err="1" smtClean="0"/>
              <a:t>familles</a:t>
            </a:r>
            <a:r>
              <a:rPr lang="en-CA" sz="2000" baseline="0" dirty="0" smtClean="0"/>
              <a:t> à </a:t>
            </a:r>
            <a:r>
              <a:rPr lang="en-CA" sz="2000" baseline="0" dirty="0" err="1" smtClean="0"/>
              <a:t>prendre</a:t>
            </a:r>
            <a:r>
              <a:rPr lang="en-CA" sz="2000" baseline="0" dirty="0" smtClean="0"/>
              <a:t> en charge le </a:t>
            </a:r>
            <a:r>
              <a:rPr lang="en-CA" sz="2000" baseline="0" dirty="0" err="1" smtClean="0"/>
              <a:t>processus</a:t>
            </a:r>
            <a:r>
              <a:rPr lang="en-CA" sz="2000" baseline="0" dirty="0" smtClean="0"/>
              <a:t> de transition </a:t>
            </a:r>
            <a:r>
              <a:rPr lang="en-CA" sz="2000" baseline="0" dirty="0" err="1" smtClean="0"/>
              <a:t>ou</a:t>
            </a:r>
            <a:r>
              <a:rPr lang="en-CA" sz="2000" baseline="0" dirty="0" smtClean="0"/>
              <a:t> de </a:t>
            </a:r>
            <a:r>
              <a:rPr lang="en-CA" sz="2000" baseline="0" dirty="0" err="1" smtClean="0"/>
              <a:t>travailler</a:t>
            </a:r>
            <a:r>
              <a:rPr lang="en-CA" sz="2000" baseline="0" dirty="0" smtClean="0"/>
              <a:t> avec </a:t>
            </a:r>
            <a:r>
              <a:rPr lang="en-CA" sz="2000" baseline="0" dirty="0" err="1" smtClean="0"/>
              <a:t>quelqu’un</a:t>
            </a:r>
            <a:r>
              <a:rPr lang="en-CA" sz="2000" baseline="0" dirty="0" smtClean="0"/>
              <a:t> </a:t>
            </a:r>
            <a:r>
              <a:rPr lang="en-CA" sz="2000" baseline="0" dirty="0" err="1" smtClean="0"/>
              <a:t>d’autre</a:t>
            </a:r>
            <a:r>
              <a:rPr lang="en-CA" sz="2000" baseline="0" dirty="0" smtClean="0"/>
              <a:t> pour co-</a:t>
            </a:r>
            <a:r>
              <a:rPr lang="en-CA" sz="2000" baseline="0" dirty="0" err="1" smtClean="0"/>
              <a:t>diriger</a:t>
            </a:r>
            <a:r>
              <a:rPr lang="en-CA" sz="2000" baseline="0" dirty="0" smtClean="0"/>
              <a:t> </a:t>
            </a:r>
            <a:r>
              <a:rPr lang="en-CA" sz="2000" baseline="0" dirty="0" err="1" smtClean="0"/>
              <a:t>ou</a:t>
            </a:r>
            <a:r>
              <a:rPr lang="en-CA" sz="2000" baseline="0" dirty="0" smtClean="0"/>
              <a:t> pour </a:t>
            </a:r>
            <a:r>
              <a:rPr lang="en-CA" sz="2000" baseline="0" dirty="0" err="1" smtClean="0"/>
              <a:t>être</a:t>
            </a:r>
            <a:r>
              <a:rPr lang="en-CA" sz="2000" baseline="0" dirty="0" smtClean="0"/>
              <a:t> en charge au nom de la </a:t>
            </a:r>
            <a:r>
              <a:rPr lang="en-CA" sz="2000" baseline="0" dirty="0" err="1" smtClean="0"/>
              <a:t>famille</a:t>
            </a:r>
            <a:r>
              <a:rPr lang="en-CA" sz="2000" baseline="0" dirty="0" smtClean="0"/>
              <a:t>.</a:t>
            </a:r>
            <a:endParaRPr lang="en-CA" sz="2000" baseline="0" dirty="0" smtClean="0"/>
          </a:p>
          <a:p>
            <a:pPr>
              <a:buFontTx/>
              <a:buNone/>
            </a:pPr>
            <a:endParaRPr lang="en-CA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DECC69-D2B5-4007-9596-5CD5F227DFDD}" type="slidenum">
              <a:rPr lang="en-CA" smtClean="0"/>
              <a:pPr/>
              <a:t>9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vMB_TitlePage_Nov 2016_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39686" y="1025181"/>
            <a:ext cx="7275444" cy="173127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>
              <a:spcBef>
                <a:spcPct val="50000"/>
              </a:spcBef>
            </a:pPr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139686" y="3670852"/>
            <a:ext cx="6096000" cy="14065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13182" y="2862470"/>
            <a:ext cx="734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kern="4000" spc="100" baseline="0" dirty="0" smtClean="0"/>
              <a:t>. . . . . . . . . . . . . . . . . . . . . . . . . . . . . . . </a:t>
            </a:r>
            <a:endParaRPr lang="en-CA" sz="2800" kern="4000" spc="100" baseline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758825"/>
            <a:ext cx="2058987" cy="576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758825"/>
            <a:ext cx="6024563" cy="576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56" y="1076873"/>
            <a:ext cx="80247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2149475"/>
            <a:ext cx="4038600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2149475"/>
            <a:ext cx="4038600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vMB_Text Page_Nov 2014_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9356" y="944353"/>
            <a:ext cx="80247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9356" y="2308499"/>
            <a:ext cx="8031093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5"/>
          <p:cNvSpPr>
            <a:spLocks noGrp="1"/>
          </p:cNvSpPr>
          <p:nvPr>
            <p:ph type="subTitle" idx="1"/>
          </p:nvPr>
        </p:nvSpPr>
        <p:spPr>
          <a:xfrm>
            <a:off x="3028950" y="4143375"/>
            <a:ext cx="5810250" cy="920750"/>
          </a:xfrm>
        </p:spPr>
        <p:txBody>
          <a:bodyPr/>
          <a:lstStyle/>
          <a:p>
            <a:pPr algn="r"/>
            <a:r>
              <a:rPr lang="en-CA" sz="2800" dirty="0" err="1" smtClean="0"/>
              <a:t>Automne</a:t>
            </a:r>
            <a:r>
              <a:rPr lang="en-CA" sz="2800" dirty="0" smtClean="0"/>
              <a:t> 2016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1270000"/>
            <a:ext cx="680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err="1" smtClean="0"/>
              <a:t>Protocole</a:t>
            </a:r>
            <a:r>
              <a:rPr lang="en-CA" sz="3200" b="1" dirty="0" smtClean="0"/>
              <a:t> pour </a:t>
            </a:r>
            <a:r>
              <a:rPr lang="en-CA" sz="3200" b="1" dirty="0" err="1" smtClean="0"/>
              <a:t>l’entrée</a:t>
            </a:r>
            <a:r>
              <a:rPr lang="en-CA" sz="3200" b="1" dirty="0" smtClean="0"/>
              <a:t> à </a:t>
            </a:r>
            <a:r>
              <a:rPr lang="en-CA" sz="3200" b="1" dirty="0" err="1" smtClean="0"/>
              <a:t>l’école</a:t>
            </a:r>
            <a:r>
              <a:rPr lang="en-CA" sz="3200" b="1" dirty="0" smtClean="0"/>
              <a:t> des </a:t>
            </a:r>
            <a:r>
              <a:rPr lang="en-CA" sz="3200" b="1" dirty="0" err="1" smtClean="0"/>
              <a:t>jeunes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enfants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ayant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besoin</a:t>
            </a:r>
            <a:r>
              <a:rPr lang="en-CA" sz="3200" b="1" dirty="0" smtClean="0"/>
              <a:t> de </a:t>
            </a:r>
            <a:r>
              <a:rPr lang="en-CA" sz="3200" b="1" dirty="0" err="1" smtClean="0"/>
              <a:t>soutien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additionnel</a:t>
            </a:r>
            <a:endParaRPr lang="en-C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C:\Users\dmayer\AppData\Local\Microsoft\Windows\Temporary Internet Files\Content.IE5\3BPOO9NP\images_thumblis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123" y="955431"/>
            <a:ext cx="5568461" cy="556846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Qu’est-ce</a:t>
            </a:r>
            <a:r>
              <a:rPr lang="en-CA" dirty="0" smtClean="0"/>
              <a:t> qui se </a:t>
            </a:r>
            <a:r>
              <a:rPr lang="en-CA" dirty="0" err="1" smtClean="0"/>
              <a:t>trouve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le </a:t>
            </a:r>
            <a:r>
              <a:rPr lang="en-CA" dirty="0" err="1" smtClean="0"/>
              <a:t>protocole</a:t>
            </a:r>
            <a:r>
              <a:rPr lang="en-CA" dirty="0" smtClean="0"/>
              <a:t>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Principes</a:t>
            </a:r>
            <a:r>
              <a:rPr lang="en-CA" dirty="0" smtClean="0"/>
              <a:t> </a:t>
            </a:r>
            <a:r>
              <a:rPr lang="en-CA" dirty="0" err="1" smtClean="0"/>
              <a:t>directeurs</a:t>
            </a:r>
            <a:endParaRPr lang="en-CA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CA" b="1" dirty="0" err="1" smtClean="0">
                <a:solidFill>
                  <a:srgbClr val="00B050"/>
                </a:solidFill>
              </a:rPr>
              <a:t>Philosophie</a:t>
            </a:r>
            <a:r>
              <a:rPr lang="en-CA" b="1" dirty="0" smtClean="0">
                <a:solidFill>
                  <a:srgbClr val="00B050"/>
                </a:solidFill>
              </a:rPr>
              <a:t> </a:t>
            </a:r>
            <a:r>
              <a:rPr lang="en-CA" b="1" dirty="0" err="1" smtClean="0">
                <a:solidFill>
                  <a:srgbClr val="00B050"/>
                </a:solidFill>
              </a:rPr>
              <a:t>d’inclusion</a:t>
            </a:r>
            <a:endParaRPr lang="en-CA" b="1" dirty="0" smtClean="0">
              <a:solidFill>
                <a:srgbClr val="00B050"/>
              </a:solidFill>
            </a:endParaRPr>
          </a:p>
          <a:p>
            <a:endParaRPr lang="en-CA" sz="2400" b="1" dirty="0" smtClean="0">
              <a:solidFill>
                <a:srgbClr val="FF0000"/>
              </a:solidFill>
            </a:endParaRPr>
          </a:p>
          <a:p>
            <a:endParaRPr lang="en-CA" sz="2400" b="1" dirty="0" smtClean="0">
              <a:solidFill>
                <a:srgbClr val="FF0000"/>
              </a:solidFill>
            </a:endParaRPr>
          </a:p>
          <a:p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</a:rPr>
              <a:t>En </a:t>
            </a:r>
            <a:r>
              <a:rPr lang="en-CA" sz="2400" b="1" dirty="0" err="1" smtClean="0">
                <a:solidFill>
                  <a:schemeClr val="accent1">
                    <a:lumMod val="50000"/>
                  </a:schemeClr>
                </a:solidFill>
              </a:rPr>
              <a:t>travaillant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</a:rPr>
              <a:t> ensemble, nous </a:t>
            </a:r>
            <a:r>
              <a:rPr lang="en-CA" sz="2400" b="1" dirty="0" err="1" smtClean="0">
                <a:solidFill>
                  <a:schemeClr val="accent1">
                    <a:lumMod val="50000"/>
                  </a:schemeClr>
                </a:solidFill>
              </a:rPr>
              <a:t>renforçissons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sz="2400" b="1" dirty="0" err="1" smtClean="0">
                <a:solidFill>
                  <a:schemeClr val="accent1">
                    <a:lumMod val="50000"/>
                  </a:schemeClr>
                </a:solidFill>
              </a:rPr>
              <a:t>notre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sz="2400" b="1" dirty="0" err="1" smtClean="0">
                <a:solidFill>
                  <a:schemeClr val="accent1">
                    <a:lumMod val="50000"/>
                  </a:schemeClr>
                </a:solidFill>
              </a:rPr>
              <a:t>capacité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CA" sz="2400" b="1" dirty="0" err="1" smtClean="0">
                <a:solidFill>
                  <a:schemeClr val="accent1">
                    <a:lumMod val="50000"/>
                  </a:schemeClr>
                </a:solidFill>
              </a:rPr>
              <a:t>fournir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sz="2400" b="1" dirty="0" err="1" smtClean="0">
                <a:solidFill>
                  <a:schemeClr val="accent1">
                    <a:lumMod val="50000"/>
                  </a:schemeClr>
                </a:solidFill>
              </a:rPr>
              <a:t>une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</a:rPr>
              <a:t> base pour un </a:t>
            </a:r>
            <a:r>
              <a:rPr lang="en-CA" sz="2400" b="1" dirty="0" err="1" smtClean="0">
                <a:solidFill>
                  <a:schemeClr val="accent1">
                    <a:lumMod val="50000"/>
                  </a:schemeClr>
                </a:solidFill>
              </a:rPr>
              <a:t>futur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</a:rPr>
              <a:t> plus riche pour </a:t>
            </a:r>
            <a:r>
              <a:rPr lang="en-CA" sz="2400" b="1" dirty="0" err="1" smtClean="0">
                <a:solidFill>
                  <a:schemeClr val="accent1">
                    <a:lumMod val="50000"/>
                  </a:schemeClr>
                </a:solidFill>
              </a:rPr>
              <a:t>tous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1">
              <a:buNone/>
            </a:pPr>
            <a:endParaRPr lang="en-CA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Principes</a:t>
            </a:r>
            <a:r>
              <a:rPr lang="en-CA" dirty="0" smtClean="0"/>
              <a:t> </a:t>
            </a:r>
            <a:r>
              <a:rPr lang="en-CA" dirty="0" err="1" smtClean="0"/>
              <a:t>directeurs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fr-CA" b="1" dirty="0" smtClean="0">
                <a:solidFill>
                  <a:srgbClr val="00B050"/>
                </a:solidFill>
              </a:rPr>
              <a:t>Pratique axée sur la famille</a:t>
            </a:r>
            <a:endParaRPr lang="en-CA" b="1" dirty="0" smtClean="0">
              <a:solidFill>
                <a:srgbClr val="00B050"/>
              </a:solidFill>
            </a:endParaRPr>
          </a:p>
          <a:p>
            <a:endParaRPr lang="en-CA" sz="2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CA" sz="2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800" dirty="0" smtClean="0"/>
              <a:t>La première étape menant au succès de la pratique axée sur la famille est d’apprendre à connaître les personnes qui s’occupent de l’enfant ainsi que les espoirs et les rêves qu’elles désirent pour leur enfant.</a:t>
            </a:r>
            <a:endParaRPr lang="en-CA" sz="2800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Principes</a:t>
            </a:r>
            <a:r>
              <a:rPr lang="en-CA" dirty="0" smtClean="0"/>
              <a:t> </a:t>
            </a:r>
            <a:r>
              <a:rPr lang="en-CA" dirty="0" err="1" smtClean="0"/>
              <a:t>directeurs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CA" b="1" dirty="0" smtClean="0">
                <a:solidFill>
                  <a:srgbClr val="00B050"/>
                </a:solidFill>
              </a:rPr>
              <a:t>Accent </a:t>
            </a:r>
            <a:r>
              <a:rPr lang="en-CA" b="1" dirty="0" err="1" smtClean="0">
                <a:solidFill>
                  <a:srgbClr val="00B050"/>
                </a:solidFill>
              </a:rPr>
              <a:t>sur</a:t>
            </a:r>
            <a:r>
              <a:rPr lang="en-CA" b="1" dirty="0" smtClean="0">
                <a:solidFill>
                  <a:srgbClr val="00B050"/>
                </a:solidFill>
              </a:rPr>
              <a:t> les forces</a:t>
            </a:r>
          </a:p>
          <a:p>
            <a:endParaRPr lang="en-CA" sz="2800" b="1" dirty="0" smtClean="0">
              <a:solidFill>
                <a:srgbClr val="FF0000"/>
              </a:solidFill>
            </a:endParaRPr>
          </a:p>
          <a:p>
            <a:endParaRPr lang="en-CA" sz="2800" b="1" dirty="0" smtClean="0">
              <a:solidFill>
                <a:srgbClr val="FF0000"/>
              </a:solidFill>
            </a:endParaRPr>
          </a:p>
          <a:p>
            <a:r>
              <a:rPr lang="fr-FR" sz="2400" dirty="0" smtClean="0"/>
              <a:t>L’engagement des membres de l’équipe de planification de la transition à privilégier une approche positive fondée sur les forces est un facteur crucial pour l’adoption d’un plan de transition équilibré, qui aura plus de chance de réussir.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Principes</a:t>
            </a:r>
            <a:r>
              <a:rPr lang="en-CA" dirty="0" smtClean="0"/>
              <a:t> </a:t>
            </a:r>
            <a:r>
              <a:rPr lang="en-CA" dirty="0" err="1" smtClean="0"/>
              <a:t>directeurs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-514350">
              <a:buFont typeface="Wingdings" pitchFamily="2" charset="2"/>
              <a:buChar char="Ø"/>
            </a:pPr>
            <a:r>
              <a:rPr lang="en-CA" sz="2800" b="1" dirty="0" smtClean="0">
                <a:solidFill>
                  <a:srgbClr val="00B050"/>
                </a:solidFill>
              </a:rPr>
              <a:t>Adaptation à </a:t>
            </a:r>
            <a:r>
              <a:rPr lang="en-CA" sz="2800" b="1" dirty="0" err="1" smtClean="0">
                <a:solidFill>
                  <a:srgbClr val="00B050"/>
                </a:solidFill>
              </a:rPr>
              <a:t>l’enfant</a:t>
            </a:r>
            <a:endParaRPr lang="en-CA" b="1" dirty="0" smtClean="0">
              <a:solidFill>
                <a:srgbClr val="FF0000"/>
              </a:solidFill>
            </a:endParaRPr>
          </a:p>
          <a:p>
            <a:endParaRPr lang="en-CA" b="1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Pour réussir la transition, les plans devraient être flexibles, axés sur l’enfant et s’adapter aux forces et aux besoins émergents de l’enfant et de sa famille.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Aperçu du processus de planification de la transition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1013"/>
            <a:ext cx="9298862" cy="186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74700"/>
            <a:ext cx="6870699" cy="588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Chef de l’équipe de planification de la transition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2717799"/>
            <a:ext cx="7778750" cy="3806825"/>
          </a:xfrm>
        </p:spPr>
        <p:txBody>
          <a:bodyPr/>
          <a:lstStyle/>
          <a:p>
            <a:r>
              <a:rPr lang="en-CA" dirty="0" smtClean="0"/>
              <a:t>La </a:t>
            </a:r>
            <a:r>
              <a:rPr lang="en-CA" dirty="0" err="1" smtClean="0"/>
              <a:t>famille</a:t>
            </a:r>
            <a:r>
              <a:rPr lang="en-CA" dirty="0" smtClean="0"/>
              <a:t> </a:t>
            </a:r>
            <a:r>
              <a:rPr lang="en-CA" dirty="0" err="1" smtClean="0"/>
              <a:t>agit</a:t>
            </a:r>
            <a:r>
              <a:rPr lang="en-CA" dirty="0" smtClean="0"/>
              <a:t> </a:t>
            </a:r>
            <a:r>
              <a:rPr lang="en-CA" dirty="0" err="1" smtClean="0"/>
              <a:t>comme</a:t>
            </a:r>
            <a:r>
              <a:rPr lang="en-CA" dirty="0" smtClean="0"/>
              <a:t> chef pour la </a:t>
            </a:r>
            <a:r>
              <a:rPr lang="en-CA" dirty="0" err="1" smtClean="0"/>
              <a:t>planification</a:t>
            </a:r>
            <a:r>
              <a:rPr lang="en-CA" dirty="0" smtClean="0"/>
              <a:t> de la transition</a:t>
            </a:r>
          </a:p>
          <a:p>
            <a:endParaRPr lang="en-CA" dirty="0" smtClean="0"/>
          </a:p>
          <a:p>
            <a:r>
              <a:rPr lang="en-CA" dirty="0" err="1" smtClean="0"/>
              <a:t>ou</a:t>
            </a:r>
            <a:r>
              <a:rPr lang="en-CA" dirty="0" smtClean="0"/>
              <a:t> </a:t>
            </a:r>
            <a:r>
              <a:rPr lang="en-CA" dirty="0" err="1" smtClean="0"/>
              <a:t>choisit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personne</a:t>
            </a:r>
            <a:r>
              <a:rPr lang="en-CA" dirty="0" smtClean="0"/>
              <a:t> </a:t>
            </a:r>
            <a:r>
              <a:rPr lang="en-CA" dirty="0" err="1" smtClean="0"/>
              <a:t>fiable</a:t>
            </a:r>
            <a:r>
              <a:rPr lang="en-CA" dirty="0" smtClean="0"/>
              <a:t> pour </a:t>
            </a:r>
            <a:r>
              <a:rPr lang="en-CA" dirty="0" err="1" smtClean="0"/>
              <a:t>diriger</a:t>
            </a:r>
            <a:r>
              <a:rPr lang="en-CA" dirty="0" smtClean="0"/>
              <a:t> le </a:t>
            </a:r>
            <a:r>
              <a:rPr lang="en-CA" dirty="0" err="1" smtClean="0"/>
              <a:t>processus</a:t>
            </a:r>
            <a:r>
              <a:rPr lang="en-CA" dirty="0" smtClean="0"/>
              <a:t>.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4500" y="758824"/>
            <a:ext cx="8229600" cy="1412875"/>
          </a:xfrm>
        </p:spPr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sz="3200" dirty="0" err="1" smtClean="0"/>
              <a:t>Formulaire</a:t>
            </a:r>
            <a:r>
              <a:rPr lang="en-CA" sz="3200" dirty="0" smtClean="0"/>
              <a:t> de </a:t>
            </a:r>
            <a:r>
              <a:rPr lang="en-CA" sz="3200" dirty="0" err="1" smtClean="0"/>
              <a:t>planification</a:t>
            </a:r>
            <a:r>
              <a:rPr lang="en-CA" sz="3200" dirty="0" smtClean="0"/>
              <a:t> de la transition (questionnaire)</a:t>
            </a:r>
            <a:r>
              <a:rPr lang="en-CA" b="0" dirty="0" smtClean="0"/>
              <a:t/>
            </a:r>
            <a:br>
              <a:rPr lang="en-CA" b="0" dirty="0" smtClean="0"/>
            </a:br>
            <a:endParaRPr lang="en-CA" b="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fr-CA" sz="2800" dirty="0" smtClean="0"/>
              <a:t>Enfant et famille</a:t>
            </a:r>
            <a:endParaRPr lang="en-CA" sz="2800" dirty="0" smtClean="0"/>
          </a:p>
          <a:p>
            <a:pPr lvl="1">
              <a:buFont typeface="Wingdings" pitchFamily="2" charset="2"/>
              <a:buChar char="Ø"/>
            </a:pPr>
            <a:r>
              <a:rPr lang="fr-CA" sz="2800" dirty="0" smtClean="0"/>
              <a:t>Jeu</a:t>
            </a:r>
            <a:endParaRPr lang="en-CA" sz="2800" dirty="0" smtClean="0"/>
          </a:p>
          <a:p>
            <a:pPr lvl="1">
              <a:buFont typeface="Wingdings" pitchFamily="2" charset="2"/>
              <a:buChar char="Ø"/>
            </a:pPr>
            <a:r>
              <a:rPr lang="en-CA" sz="2800" dirty="0" smtClean="0"/>
              <a:t>Cognitive/Concepts</a:t>
            </a:r>
          </a:p>
          <a:p>
            <a:pPr lvl="1">
              <a:buFont typeface="Wingdings" pitchFamily="2" charset="2"/>
              <a:buChar char="Ø"/>
            </a:pPr>
            <a:r>
              <a:rPr lang="en-CA" sz="2800" dirty="0" smtClean="0"/>
              <a:t>Communication</a:t>
            </a:r>
          </a:p>
          <a:p>
            <a:pPr lvl="1">
              <a:buFont typeface="Wingdings" pitchFamily="2" charset="2"/>
              <a:buChar char="Ø"/>
            </a:pPr>
            <a:r>
              <a:rPr lang="en-CA" sz="2800" dirty="0" err="1" smtClean="0"/>
              <a:t>Autonomie</a:t>
            </a:r>
            <a:endParaRPr lang="en-CA" sz="2800" dirty="0" smtClean="0"/>
          </a:p>
          <a:p>
            <a:pPr lvl="1">
              <a:buFont typeface="Wingdings" pitchFamily="2" charset="2"/>
              <a:buChar char="Ø"/>
            </a:pPr>
            <a:r>
              <a:rPr lang="en-CA" sz="2800" dirty="0" err="1" smtClean="0"/>
              <a:t>Mobilité</a:t>
            </a:r>
            <a:endParaRPr lang="en-CA" sz="2800" dirty="0" smtClean="0"/>
          </a:p>
          <a:p>
            <a:pPr lvl="1">
              <a:buFont typeface="Wingdings" pitchFamily="2" charset="2"/>
              <a:buChar char="Ø"/>
            </a:pPr>
            <a:r>
              <a:rPr lang="fr-CA" sz="2800" dirty="0" smtClean="0"/>
              <a:t>sens</a:t>
            </a:r>
            <a:endParaRPr lang="en-CA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CA" dirty="0" smtClean="0"/>
              <a:t>Capacités de traitement sensoriel</a:t>
            </a: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Social/</a:t>
            </a:r>
            <a:r>
              <a:rPr lang="en-CA" dirty="0" err="1" smtClean="0"/>
              <a:t>affectif</a:t>
            </a:r>
            <a:r>
              <a:rPr lang="en-CA" dirty="0" smtClean="0"/>
              <a:t>/ </a:t>
            </a:r>
            <a:r>
              <a:rPr lang="en-CA" dirty="0" err="1" smtClean="0"/>
              <a:t>comportemental</a:t>
            </a: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Santé, </a:t>
            </a:r>
            <a:r>
              <a:rPr lang="en-CA" dirty="0" err="1" smtClean="0"/>
              <a:t>sécurité</a:t>
            </a:r>
            <a:r>
              <a:rPr lang="en-CA" dirty="0" smtClean="0"/>
              <a:t> et </a:t>
            </a:r>
            <a:r>
              <a:rPr lang="en-CA" dirty="0" err="1" smtClean="0"/>
              <a:t>bien-être</a:t>
            </a: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fr-CA" dirty="0" smtClean="0"/>
              <a:t>Besoins en soins de santé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Proactive, Positive, </a:t>
            </a:r>
            <a:r>
              <a:rPr lang="en-CA" dirty="0" err="1" smtClean="0"/>
              <a:t>basé</a:t>
            </a:r>
            <a:r>
              <a:rPr lang="en-CA" dirty="0" smtClean="0"/>
              <a:t> </a:t>
            </a:r>
            <a:r>
              <a:rPr lang="en-CA" dirty="0" err="1" smtClean="0"/>
              <a:t>sur</a:t>
            </a:r>
            <a:r>
              <a:rPr lang="en-CA" dirty="0" smtClean="0"/>
              <a:t> les forces                     </a:t>
            </a:r>
            <a:endParaRPr lang="en-CA" dirty="0"/>
          </a:p>
        </p:txBody>
      </p:sp>
      <p:pic>
        <p:nvPicPr>
          <p:cNvPr id="4101" name="Picture 5" descr="C:\Users\dmayer\AppData\Local\Microsoft\Windows\Temporary Internet Files\Content.IE5\3BPOO9NP\group-guy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393" y="3086912"/>
            <a:ext cx="4224088" cy="3168066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5607768" y="2097741"/>
            <a:ext cx="3334871" cy="1936377"/>
          </a:xfrm>
          <a:prstGeom prst="wedgeRoundRectCallout">
            <a:avLst>
              <a:gd name="adj1" fmla="val -64695"/>
              <a:gd name="adj2" fmla="val 644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err="1" smtClean="0">
                <a:solidFill>
                  <a:srgbClr val="FF0000"/>
                </a:solidFill>
              </a:rPr>
              <a:t>Crée</a:t>
            </a:r>
            <a:r>
              <a:rPr lang="en-CA" b="1" dirty="0" smtClean="0">
                <a:solidFill>
                  <a:srgbClr val="FF0000"/>
                </a:solidFill>
              </a:rPr>
              <a:t> un </a:t>
            </a:r>
            <a:r>
              <a:rPr lang="en-CA" b="1" dirty="0" err="1" smtClean="0">
                <a:solidFill>
                  <a:srgbClr val="FF0000"/>
                </a:solidFill>
              </a:rPr>
              <a:t>profil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r>
              <a:rPr lang="en-CA" b="1" dirty="0" err="1" smtClean="0">
                <a:solidFill>
                  <a:srgbClr val="FF0000"/>
                </a:solidFill>
              </a:rPr>
              <a:t>complet</a:t>
            </a:r>
            <a:r>
              <a:rPr lang="en-CA" b="1" dirty="0" smtClean="0">
                <a:solidFill>
                  <a:srgbClr val="FF0000"/>
                </a:solidFill>
              </a:rPr>
              <a:t> de </a:t>
            </a:r>
            <a:r>
              <a:rPr lang="en-CA" b="1" dirty="0" err="1" smtClean="0">
                <a:solidFill>
                  <a:srgbClr val="FF0000"/>
                </a:solidFill>
              </a:rPr>
              <a:t>l’enfant</a:t>
            </a:r>
            <a:endParaRPr lang="en-C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934671"/>
            <a:ext cx="9091246" cy="1143000"/>
          </a:xfrm>
        </p:spPr>
        <p:txBody>
          <a:bodyPr/>
          <a:lstStyle/>
          <a:p>
            <a:r>
              <a:rPr lang="en-CA" dirty="0" smtClean="0"/>
              <a:t>But de la </a:t>
            </a:r>
            <a:r>
              <a:rPr lang="en-CA" dirty="0" err="1" smtClean="0"/>
              <a:t>présentation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7026" y="2272899"/>
            <a:ext cx="7120046" cy="4375150"/>
          </a:xfrm>
        </p:spPr>
        <p:txBody>
          <a:bodyPr/>
          <a:lstStyle/>
          <a:p>
            <a:endParaRPr lang="en-CA" dirty="0" smtClean="0"/>
          </a:p>
          <a:p>
            <a:pPr>
              <a:buNone/>
            </a:pPr>
            <a:r>
              <a:rPr lang="en-CA" dirty="0" err="1" smtClean="0"/>
              <a:t>Regarder</a:t>
            </a:r>
            <a:r>
              <a:rPr lang="en-CA" dirty="0" smtClean="0"/>
              <a:t>  comment nous </a:t>
            </a:r>
            <a:r>
              <a:rPr lang="en-CA" dirty="0" err="1" smtClean="0"/>
              <a:t>pouvons</a:t>
            </a:r>
            <a:r>
              <a:rPr lang="en-CA" dirty="0" smtClean="0"/>
              <a:t> aider les </a:t>
            </a:r>
            <a:r>
              <a:rPr lang="en-CA" dirty="0" err="1" smtClean="0"/>
              <a:t>familles</a:t>
            </a:r>
            <a:r>
              <a:rPr lang="en-CA" dirty="0" smtClean="0"/>
              <a:t> à </a:t>
            </a:r>
            <a:r>
              <a:rPr lang="en-CA" dirty="0" err="1" smtClean="0"/>
              <a:t>soutenir</a:t>
            </a:r>
            <a:r>
              <a:rPr lang="en-CA" dirty="0" smtClean="0"/>
              <a:t> </a:t>
            </a:r>
            <a:r>
              <a:rPr lang="en-CA" dirty="0" err="1" smtClean="0"/>
              <a:t>leurs</a:t>
            </a:r>
            <a:r>
              <a:rPr lang="en-CA" dirty="0" smtClean="0"/>
              <a:t> </a:t>
            </a:r>
            <a:r>
              <a:rPr lang="en-CA" dirty="0" err="1" smtClean="0"/>
              <a:t>enfants</a:t>
            </a:r>
            <a:r>
              <a:rPr lang="en-CA" dirty="0" smtClean="0"/>
              <a:t> </a:t>
            </a:r>
            <a:r>
              <a:rPr lang="en-CA" dirty="0" err="1" smtClean="0"/>
              <a:t>ayant</a:t>
            </a:r>
            <a:r>
              <a:rPr lang="en-CA" dirty="0" smtClean="0"/>
              <a:t> des </a:t>
            </a:r>
            <a:r>
              <a:rPr lang="en-CA" dirty="0" err="1" smtClean="0"/>
              <a:t>besoins</a:t>
            </a:r>
            <a:r>
              <a:rPr lang="en-CA" dirty="0" smtClean="0"/>
              <a:t> </a:t>
            </a:r>
            <a:r>
              <a:rPr lang="en-CA" dirty="0" err="1" smtClean="0"/>
              <a:t>additionnels</a:t>
            </a:r>
            <a:r>
              <a:rPr lang="en-CA" dirty="0" smtClean="0"/>
              <a:t> à faire la transition à </a:t>
            </a:r>
            <a:r>
              <a:rPr lang="en-CA" dirty="0" err="1" smtClean="0"/>
              <a:t>l’école</a:t>
            </a:r>
            <a:r>
              <a:rPr lang="en-CA" dirty="0" smtClean="0"/>
              <a:t> en </a:t>
            </a:r>
            <a:r>
              <a:rPr lang="en-CA" dirty="0" err="1" smtClean="0"/>
              <a:t>commençant</a:t>
            </a:r>
            <a:r>
              <a:rPr lang="en-CA" dirty="0" smtClean="0"/>
              <a:t> par </a:t>
            </a:r>
            <a:r>
              <a:rPr lang="en-CA" dirty="0" err="1" smtClean="0"/>
              <a:t>planifier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année</a:t>
            </a:r>
            <a:r>
              <a:rPr lang="en-CA" dirty="0" smtClean="0"/>
              <a:t> </a:t>
            </a:r>
            <a:r>
              <a:rPr lang="en-CA" dirty="0" err="1" smtClean="0"/>
              <a:t>avant</a:t>
            </a:r>
            <a:r>
              <a:rPr lang="en-CA" dirty="0" smtClean="0"/>
              <a:t> </a:t>
            </a:r>
            <a:r>
              <a:rPr lang="en-CA" dirty="0" err="1" smtClean="0"/>
              <a:t>l’entrée</a:t>
            </a:r>
            <a:r>
              <a:rPr lang="en-CA" dirty="0" smtClean="0"/>
              <a:t> de </a:t>
            </a:r>
            <a:r>
              <a:rPr lang="en-CA" dirty="0" err="1" smtClean="0"/>
              <a:t>l’élève</a:t>
            </a:r>
            <a:r>
              <a:rPr lang="en-CA" dirty="0" smtClean="0"/>
              <a:t> à </a:t>
            </a:r>
            <a:r>
              <a:rPr lang="en-CA" dirty="0" err="1" smtClean="0"/>
              <a:t>l’école</a:t>
            </a:r>
            <a:r>
              <a:rPr lang="en-CA" dirty="0" smtClean="0"/>
              <a:t>.</a:t>
            </a:r>
          </a:p>
          <a:p>
            <a:endParaRPr lang="en-CA" dirty="0"/>
          </a:p>
        </p:txBody>
      </p:sp>
      <p:pic>
        <p:nvPicPr>
          <p:cNvPr id="1026" name="Picture 2" descr="C:\Users\dmayer\AppData\Local\Microsoft\Windows\Temporary Internet Files\Content.IE5\4HV14844\eyes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683" y="881443"/>
            <a:ext cx="2208253" cy="1271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56" y="1076873"/>
            <a:ext cx="8024743" cy="955127"/>
          </a:xfrm>
        </p:spPr>
        <p:txBody>
          <a:bodyPr/>
          <a:lstStyle/>
          <a:p>
            <a:pPr algn="r"/>
            <a:r>
              <a:rPr lang="fr-CA" sz="6600" dirty="0" smtClean="0"/>
              <a:t>Idée générale</a:t>
            </a:r>
            <a:endParaRPr lang="en-CA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5681" y="2482850"/>
            <a:ext cx="8229600" cy="4375150"/>
          </a:xfrm>
        </p:spPr>
        <p:txBody>
          <a:bodyPr/>
          <a:lstStyle/>
          <a:p>
            <a:pPr algn="ctr">
              <a:buNone/>
            </a:pPr>
            <a:r>
              <a:rPr lang="en-CA" sz="5400" b="1" dirty="0" smtClean="0"/>
              <a:t>Collaboration </a:t>
            </a:r>
          </a:p>
          <a:p>
            <a:pPr>
              <a:buNone/>
            </a:pPr>
            <a:r>
              <a:rPr lang="en-CA" sz="4400" dirty="0" err="1" smtClean="0"/>
              <a:t>essentiel</a:t>
            </a:r>
            <a:r>
              <a:rPr lang="en-CA" sz="4400" dirty="0" smtClean="0"/>
              <a:t> pour un plan de transition à </a:t>
            </a:r>
            <a:r>
              <a:rPr lang="en-CA" sz="4400" dirty="0" err="1" smtClean="0"/>
              <a:t>l’école</a:t>
            </a:r>
            <a:r>
              <a:rPr lang="en-CA" sz="4400" dirty="0" smtClean="0"/>
              <a:t> </a:t>
            </a:r>
            <a:r>
              <a:rPr lang="en-CA" sz="4400" dirty="0" err="1" smtClean="0"/>
              <a:t>efficace</a:t>
            </a:r>
            <a:r>
              <a:rPr lang="en-CA" sz="4400" dirty="0" smtClean="0"/>
              <a:t> pour les </a:t>
            </a:r>
            <a:r>
              <a:rPr lang="en-CA" sz="4400" dirty="0" err="1" smtClean="0"/>
              <a:t>élèves</a:t>
            </a:r>
            <a:r>
              <a:rPr lang="en-CA" sz="4400" dirty="0" smtClean="0"/>
              <a:t> </a:t>
            </a:r>
            <a:r>
              <a:rPr lang="en-CA" sz="4400" dirty="0" err="1" smtClean="0"/>
              <a:t>ayant</a:t>
            </a:r>
            <a:r>
              <a:rPr lang="en-CA" sz="4400" dirty="0" smtClean="0"/>
              <a:t> </a:t>
            </a:r>
            <a:r>
              <a:rPr lang="en-CA" sz="4400" dirty="0" err="1" smtClean="0"/>
              <a:t>besoin</a:t>
            </a:r>
            <a:r>
              <a:rPr lang="en-CA" sz="4400" dirty="0" smtClean="0"/>
              <a:t> de </a:t>
            </a:r>
            <a:r>
              <a:rPr lang="en-CA" sz="4400" dirty="0" err="1" smtClean="0"/>
              <a:t>soutien</a:t>
            </a:r>
            <a:r>
              <a:rPr lang="en-CA" sz="4400" dirty="0" smtClean="0"/>
              <a:t> </a:t>
            </a:r>
            <a:r>
              <a:rPr lang="en-CA" sz="4400" dirty="0" err="1" smtClean="0"/>
              <a:t>additionnel</a:t>
            </a:r>
            <a:endParaRPr lang="en-CA" sz="4400" dirty="0"/>
          </a:p>
        </p:txBody>
      </p:sp>
      <p:pic>
        <p:nvPicPr>
          <p:cNvPr id="12290" name="Picture 2" descr="C:\Users\dmayer\AppData\Local\Microsoft\Windows\Temporary Internet Files\Content.IE5\68AW2RPS\lightbulb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32447" cy="2403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56" y="596901"/>
            <a:ext cx="8024743" cy="876300"/>
          </a:xfrm>
        </p:spPr>
        <p:txBody>
          <a:bodyPr/>
          <a:lstStyle/>
          <a:p>
            <a:r>
              <a:rPr lang="en-CA" dirty="0" smtClean="0"/>
              <a:t>Extras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0850" y="1511300"/>
            <a:ext cx="4038600" cy="50133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CA" dirty="0" smtClean="0"/>
              <a:t>Annexes</a:t>
            </a:r>
          </a:p>
          <a:p>
            <a:pPr lvl="1">
              <a:buNone/>
            </a:pPr>
            <a:r>
              <a:rPr lang="en-CA" dirty="0" smtClean="0"/>
              <a:t>A. Composition </a:t>
            </a:r>
            <a:r>
              <a:rPr lang="en-CA" dirty="0" err="1" smtClean="0"/>
              <a:t>d’une</a:t>
            </a:r>
            <a:r>
              <a:rPr lang="en-CA" dirty="0" smtClean="0"/>
              <a:t> histoire </a:t>
            </a:r>
            <a:r>
              <a:rPr lang="en-CA" dirty="0" err="1" smtClean="0"/>
              <a:t>sociale</a:t>
            </a:r>
            <a:r>
              <a:rPr lang="en-CA" dirty="0" smtClean="0"/>
              <a:t> de transition</a:t>
            </a:r>
          </a:p>
          <a:p>
            <a:pPr lvl="1">
              <a:buNone/>
            </a:pPr>
            <a:r>
              <a:rPr lang="en-CA" dirty="0" smtClean="0"/>
              <a:t>B. </a:t>
            </a:r>
            <a:r>
              <a:rPr lang="en-CA" dirty="0" err="1" smtClean="0"/>
              <a:t>Formulaire</a:t>
            </a:r>
            <a:r>
              <a:rPr lang="en-CA" dirty="0" smtClean="0"/>
              <a:t> de </a:t>
            </a:r>
            <a:r>
              <a:rPr lang="en-CA" dirty="0" err="1" smtClean="0"/>
              <a:t>planification</a:t>
            </a:r>
            <a:r>
              <a:rPr lang="en-CA" dirty="0" smtClean="0"/>
              <a:t> de la transition (questionnaire)</a:t>
            </a:r>
          </a:p>
          <a:p>
            <a:pPr lvl="1">
              <a:buNone/>
            </a:pPr>
            <a:r>
              <a:rPr lang="en-CA" dirty="0" smtClean="0"/>
              <a:t>C. </a:t>
            </a:r>
            <a:r>
              <a:rPr lang="en-CA" dirty="0" err="1" smtClean="0"/>
              <a:t>Liste</a:t>
            </a:r>
            <a:r>
              <a:rPr lang="en-CA" dirty="0" smtClean="0"/>
              <a:t> des </a:t>
            </a:r>
            <a:r>
              <a:rPr lang="en-CA" dirty="0" err="1" smtClean="0"/>
              <a:t>tâches</a:t>
            </a:r>
            <a:endParaRPr lang="en-CA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9671" y="1721458"/>
            <a:ext cx="4038600" cy="4375150"/>
          </a:xfrm>
        </p:spPr>
        <p:txBody>
          <a:bodyPr/>
          <a:lstStyle/>
          <a:p>
            <a:pPr lvl="1">
              <a:buNone/>
            </a:pPr>
            <a:r>
              <a:rPr lang="fr-CA" dirty="0" smtClean="0"/>
              <a:t>En ligne</a:t>
            </a:r>
            <a:endParaRPr lang="en-CA" dirty="0" smtClean="0"/>
          </a:p>
          <a:p>
            <a:pPr lvl="1">
              <a:buFont typeface="Wingdings" pitchFamily="2" charset="2"/>
              <a:buChar char="Ø"/>
            </a:pPr>
            <a:r>
              <a:rPr lang="en-CA" dirty="0" err="1" smtClean="0"/>
              <a:t>Études</a:t>
            </a:r>
            <a:r>
              <a:rPr lang="en-CA" dirty="0" smtClean="0"/>
              <a:t> de </a:t>
            </a:r>
            <a:r>
              <a:rPr lang="en-CA" dirty="0" err="1" smtClean="0"/>
              <a:t>cas</a:t>
            </a:r>
            <a:r>
              <a:rPr lang="en-CA" dirty="0" smtClean="0"/>
              <a:t>/ Vignettes</a:t>
            </a:r>
          </a:p>
          <a:p>
            <a:pPr lvl="1">
              <a:buFont typeface="Wingdings" pitchFamily="2" charset="2"/>
              <a:buChar char="Ø"/>
            </a:pPr>
            <a:r>
              <a:rPr lang="en-CA" dirty="0" err="1" smtClean="0"/>
              <a:t>Exemple</a:t>
            </a:r>
            <a:r>
              <a:rPr lang="en-CA" dirty="0" smtClean="0"/>
              <a:t> </a:t>
            </a:r>
            <a:r>
              <a:rPr lang="en-CA" dirty="0" err="1" smtClean="0"/>
              <a:t>d’histoire</a:t>
            </a:r>
            <a:r>
              <a:rPr lang="en-CA" dirty="0" smtClean="0"/>
              <a:t> </a:t>
            </a:r>
            <a:r>
              <a:rPr lang="en-CA" dirty="0" err="1" smtClean="0"/>
              <a:t>sociale</a:t>
            </a:r>
            <a:r>
              <a:rPr lang="en-CA" dirty="0" smtClean="0"/>
              <a:t> de transition</a:t>
            </a:r>
          </a:p>
          <a:p>
            <a:pPr lvl="1">
              <a:buFont typeface="Wingdings" pitchFamily="2" charset="2"/>
              <a:buChar char="Ø"/>
            </a:pPr>
            <a:r>
              <a:rPr lang="en-CA" dirty="0" err="1" smtClean="0"/>
              <a:t>Affiche</a:t>
            </a:r>
            <a:r>
              <a:rPr lang="en-CA" dirty="0" smtClean="0"/>
              <a:t> avec </a:t>
            </a:r>
            <a:r>
              <a:rPr lang="en-CA" dirty="0" err="1" smtClean="0"/>
              <a:t>l’échelle</a:t>
            </a:r>
            <a:r>
              <a:rPr lang="en-CA" dirty="0" smtClean="0"/>
              <a:t> de temps</a:t>
            </a:r>
          </a:p>
          <a:p>
            <a:endParaRPr lang="en-CA" dirty="0"/>
          </a:p>
        </p:txBody>
      </p:sp>
      <p:sp>
        <p:nvSpPr>
          <p:cNvPr id="6" name="Wave 5"/>
          <p:cNvSpPr/>
          <p:nvPr/>
        </p:nvSpPr>
        <p:spPr>
          <a:xfrm>
            <a:off x="914400" y="5283200"/>
            <a:ext cx="7398327" cy="1283856"/>
          </a:xfrm>
          <a:prstGeom prst="wave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b="1" dirty="0" smtClean="0">
                <a:solidFill>
                  <a:srgbClr val="00B050"/>
                </a:solidFill>
              </a:rPr>
              <a:t>Consentement à la coordination des services en vue de l’échange et de la communication de renseignements personnels et médicaux</a:t>
            </a:r>
            <a:endParaRPr lang="en-CA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23631" y="4225339"/>
            <a:ext cx="8229600" cy="1143000"/>
          </a:xfrm>
        </p:spPr>
        <p:txBody>
          <a:bodyPr/>
          <a:lstStyle/>
          <a:p>
            <a:r>
              <a:rPr lang="en-CA" dirty="0" smtClean="0"/>
              <a:t> </a:t>
            </a:r>
            <a:r>
              <a:rPr lang="en-CA" dirty="0" smtClean="0"/>
              <a:t>              Questions</a:t>
            </a:r>
            <a:r>
              <a:rPr lang="en-CA" dirty="0" smtClean="0"/>
              <a:t>?</a:t>
            </a:r>
          </a:p>
        </p:txBody>
      </p:sp>
      <p:pic>
        <p:nvPicPr>
          <p:cNvPr id="15361" name="Picture 1" descr="C:\Users\dmayer\AppData\Local\Microsoft\Windows\Temporary Internet Files\Content.IE5\68AW2RPS\3question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0" y="0"/>
            <a:ext cx="3937000" cy="429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56" y="571501"/>
            <a:ext cx="8024743" cy="1181100"/>
          </a:xfrm>
        </p:spPr>
        <p:txBody>
          <a:bodyPr/>
          <a:lstStyle/>
          <a:p>
            <a:r>
              <a:rPr lang="fr-CA" dirty="0" smtClean="0"/>
              <a:t>Merci!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0" y="5727700"/>
            <a:ext cx="84455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en-CA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01" y="1600200"/>
            <a:ext cx="9164699" cy="478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22300" y="6442520"/>
            <a:ext cx="690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http://www.gov.mb.ca/healthychild/publications/index.fr.html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questionnement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2741" y="2052493"/>
            <a:ext cx="4038600" cy="4375150"/>
          </a:xfrm>
        </p:spPr>
        <p:txBody>
          <a:bodyPr/>
          <a:lstStyle/>
          <a:p>
            <a:r>
              <a:rPr lang="en-CA" dirty="0" err="1" smtClean="0"/>
              <a:t>Quelles</a:t>
            </a:r>
            <a:r>
              <a:rPr lang="en-CA" dirty="0" smtClean="0"/>
              <a:t> questions </a:t>
            </a:r>
            <a:r>
              <a:rPr lang="en-CA" dirty="0" err="1" smtClean="0"/>
              <a:t>avez-vous</a:t>
            </a:r>
            <a:r>
              <a:rPr lang="en-CA" dirty="0" smtClean="0"/>
              <a:t> au </a:t>
            </a:r>
            <a:r>
              <a:rPr lang="en-CA" dirty="0" err="1" smtClean="0"/>
              <a:t>sujet</a:t>
            </a:r>
            <a:r>
              <a:rPr lang="en-CA" dirty="0" smtClean="0"/>
              <a:t> de la transition des </a:t>
            </a:r>
            <a:r>
              <a:rPr lang="en-CA" dirty="0" err="1" smtClean="0"/>
              <a:t>enfants</a:t>
            </a:r>
            <a:r>
              <a:rPr lang="en-CA" dirty="0" smtClean="0"/>
              <a:t>?</a:t>
            </a:r>
            <a:endParaRPr lang="en-CA" dirty="0"/>
          </a:p>
        </p:txBody>
      </p:sp>
      <p:pic>
        <p:nvPicPr>
          <p:cNvPr id="1029" name="Picture 5" descr="C:\Users\dmayer\AppData\Local\Microsoft\Windows\Temporary Internet Files\Content.IE5\3BPOO9NP\sticky-not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68054"/>
            <a:ext cx="4406900" cy="439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15925" y="615950"/>
            <a:ext cx="8229600" cy="1143000"/>
          </a:xfrm>
        </p:spPr>
        <p:txBody>
          <a:bodyPr/>
          <a:lstStyle/>
          <a:p>
            <a:r>
              <a:rPr lang="fr-CA" dirty="0" smtClean="0"/>
              <a:t>Historique</a:t>
            </a:r>
            <a:endParaRPr lang="en-CA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17525" y="1882775"/>
            <a:ext cx="8229600" cy="3971925"/>
          </a:xfrm>
        </p:spPr>
        <p:txBody>
          <a:bodyPr/>
          <a:lstStyle/>
          <a:p>
            <a:r>
              <a:rPr lang="en-CA" dirty="0" err="1" smtClean="0"/>
              <a:t>Lignes</a:t>
            </a:r>
            <a:r>
              <a:rPr lang="en-CA" dirty="0" smtClean="0"/>
              <a:t> </a:t>
            </a:r>
            <a:r>
              <a:rPr lang="en-CA" dirty="0" err="1" smtClean="0"/>
              <a:t>directrices</a:t>
            </a:r>
            <a:r>
              <a:rPr lang="en-CA" dirty="0" smtClean="0"/>
              <a:t> (2002) </a:t>
            </a:r>
            <a:r>
              <a:rPr lang="en-CA" dirty="0" err="1" smtClean="0"/>
              <a:t>désuettes</a:t>
            </a:r>
            <a:endParaRPr lang="en-CA" dirty="0" smtClean="0"/>
          </a:p>
          <a:p>
            <a:r>
              <a:rPr lang="en-CA" dirty="0" err="1" smtClean="0"/>
              <a:t>Rétroaction</a:t>
            </a:r>
            <a:r>
              <a:rPr lang="en-CA" dirty="0" smtClean="0"/>
              <a:t> de SSAAM  (Student Services Administrators Association of Manitoba) et </a:t>
            </a:r>
            <a:r>
              <a:rPr lang="en-CA" dirty="0" err="1" smtClean="0"/>
              <a:t>plusieurs</a:t>
            </a:r>
            <a:r>
              <a:rPr lang="en-CA" dirty="0" smtClean="0"/>
              <a:t> </a:t>
            </a:r>
            <a:r>
              <a:rPr lang="en-CA" dirty="0" err="1" smtClean="0"/>
              <a:t>autres</a:t>
            </a:r>
            <a:r>
              <a:rPr lang="en-CA" dirty="0" smtClean="0"/>
              <a:t> organisations </a:t>
            </a:r>
          </a:p>
          <a:p>
            <a:r>
              <a:rPr lang="en-CA" dirty="0" err="1" smtClean="0"/>
              <a:t>Parution</a:t>
            </a:r>
            <a:r>
              <a:rPr lang="en-CA" dirty="0" smtClean="0"/>
              <a:t> du nouveau document pour la </a:t>
            </a:r>
            <a:r>
              <a:rPr lang="en-CA" dirty="0" err="1" smtClean="0"/>
              <a:t>maternelle</a:t>
            </a:r>
            <a:endParaRPr lang="en-CA" dirty="0" smtClean="0"/>
          </a:p>
          <a:p>
            <a:r>
              <a:rPr lang="fr-CA" dirty="0" smtClean="0"/>
              <a:t>Comité ministériel pour Enfants en santé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But de ce protocole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b="1" dirty="0" smtClean="0">
                <a:solidFill>
                  <a:srgbClr val="00B050"/>
                </a:solidFill>
              </a:rPr>
              <a:t>Qui?</a:t>
            </a:r>
            <a:r>
              <a:rPr lang="en-CA" sz="2800" dirty="0" smtClean="0"/>
              <a:t> </a:t>
            </a:r>
            <a:r>
              <a:rPr lang="en-CA" sz="2800" dirty="0" err="1" smtClean="0"/>
              <a:t>Ceux</a:t>
            </a:r>
            <a:r>
              <a:rPr lang="en-CA" sz="2800" dirty="0" smtClean="0"/>
              <a:t> qui </a:t>
            </a:r>
            <a:r>
              <a:rPr lang="en-CA" sz="2800" dirty="0" err="1" smtClean="0"/>
              <a:t>soutiennent</a:t>
            </a:r>
            <a:r>
              <a:rPr lang="en-CA" sz="2800" dirty="0" smtClean="0"/>
              <a:t> les </a:t>
            </a:r>
            <a:r>
              <a:rPr lang="en-CA" sz="2800" dirty="0" err="1" smtClean="0"/>
              <a:t>besoins</a:t>
            </a:r>
            <a:r>
              <a:rPr lang="en-CA" sz="2800" dirty="0" smtClean="0"/>
              <a:t> complexes des </a:t>
            </a:r>
            <a:r>
              <a:rPr lang="en-CA" sz="2800" dirty="0" err="1" smtClean="0"/>
              <a:t>enfants</a:t>
            </a:r>
            <a:r>
              <a:rPr lang="en-CA" sz="2800" dirty="0" smtClean="0"/>
              <a:t>. </a:t>
            </a:r>
          </a:p>
          <a:p>
            <a:pPr>
              <a:buNone/>
            </a:pPr>
            <a:endParaRPr lang="en-CA" sz="2800" dirty="0" smtClean="0"/>
          </a:p>
          <a:p>
            <a:r>
              <a:rPr lang="en-CA" sz="2800" b="1" dirty="0" smtClean="0">
                <a:solidFill>
                  <a:srgbClr val="00B050"/>
                </a:solidFill>
              </a:rPr>
              <a:t>Quoi?</a:t>
            </a:r>
            <a:r>
              <a:rPr lang="en-CA" sz="2800" dirty="0" smtClean="0"/>
              <a:t> </a:t>
            </a:r>
            <a:r>
              <a:rPr lang="en-CA" sz="2800" dirty="0" err="1" smtClean="0"/>
              <a:t>Faciliter</a:t>
            </a:r>
            <a:r>
              <a:rPr lang="en-CA" sz="2800" dirty="0" smtClean="0"/>
              <a:t> </a:t>
            </a:r>
            <a:r>
              <a:rPr lang="en-CA" sz="2800" dirty="0" err="1" smtClean="0"/>
              <a:t>une</a:t>
            </a:r>
            <a:r>
              <a:rPr lang="en-CA" sz="2800" dirty="0" smtClean="0"/>
              <a:t> </a:t>
            </a:r>
            <a:r>
              <a:rPr lang="en-CA" sz="2800" dirty="0" err="1" smtClean="0"/>
              <a:t>approche</a:t>
            </a:r>
            <a:r>
              <a:rPr lang="en-CA" sz="2800" dirty="0" smtClean="0"/>
              <a:t> </a:t>
            </a:r>
            <a:r>
              <a:rPr lang="en-CA" sz="2800" dirty="0" err="1" smtClean="0"/>
              <a:t>coordonnée</a:t>
            </a:r>
            <a:r>
              <a:rPr lang="en-CA" sz="2800" dirty="0" smtClean="0"/>
              <a:t> par les </a:t>
            </a:r>
            <a:r>
              <a:rPr lang="en-CA" sz="2800" dirty="0" err="1" smtClean="0"/>
              <a:t>familles</a:t>
            </a:r>
            <a:r>
              <a:rPr lang="en-CA" sz="2800" dirty="0" smtClean="0"/>
              <a:t> et le personnel des </a:t>
            </a:r>
            <a:r>
              <a:rPr lang="en-CA" sz="2800" dirty="0" err="1" smtClean="0"/>
              <a:t>ministères</a:t>
            </a:r>
            <a:r>
              <a:rPr lang="en-CA" sz="2800" dirty="0" smtClean="0"/>
              <a:t> et des </a:t>
            </a:r>
            <a:r>
              <a:rPr lang="en-CA" sz="2800" dirty="0" err="1" smtClean="0"/>
              <a:t>agences</a:t>
            </a:r>
            <a:r>
              <a:rPr lang="en-CA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But de </a:t>
            </a:r>
            <a:r>
              <a:rPr lang="en-CA" dirty="0" err="1" smtClean="0"/>
              <a:t>ce</a:t>
            </a:r>
            <a:r>
              <a:rPr lang="en-CA" dirty="0" smtClean="0"/>
              <a:t> </a:t>
            </a:r>
            <a:r>
              <a:rPr lang="en-CA" dirty="0" err="1" smtClean="0"/>
              <a:t>protocole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b="1" dirty="0" err="1" smtClean="0">
                <a:solidFill>
                  <a:srgbClr val="00B050"/>
                </a:solidFill>
              </a:rPr>
              <a:t>Pourquoi</a:t>
            </a:r>
            <a:r>
              <a:rPr lang="en-CA" sz="2800" b="1" dirty="0" smtClean="0">
                <a:solidFill>
                  <a:srgbClr val="00B050"/>
                </a:solidFill>
              </a:rPr>
              <a:t>?</a:t>
            </a:r>
            <a:r>
              <a:rPr lang="en-CA" sz="2800" dirty="0" smtClean="0"/>
              <a:t> En </a:t>
            </a:r>
            <a:r>
              <a:rPr lang="en-CA" sz="2800" dirty="0" err="1" smtClean="0"/>
              <a:t>collaborant</a:t>
            </a:r>
            <a:r>
              <a:rPr lang="en-CA" sz="2800" dirty="0" smtClean="0"/>
              <a:t>, nous </a:t>
            </a:r>
            <a:r>
              <a:rPr lang="en-CA" sz="2800" dirty="0" err="1" smtClean="0"/>
              <a:t>pouvons</a:t>
            </a:r>
            <a:r>
              <a:rPr lang="en-CA" sz="2800" dirty="0" smtClean="0"/>
              <a:t> </a:t>
            </a:r>
            <a:r>
              <a:rPr lang="en-CA" sz="2800" dirty="0" err="1" smtClean="0"/>
              <a:t>réduire</a:t>
            </a:r>
            <a:r>
              <a:rPr lang="en-CA" sz="2800" dirty="0" smtClean="0"/>
              <a:t> les </a:t>
            </a:r>
            <a:r>
              <a:rPr lang="en-CA" sz="2800" dirty="0" err="1" smtClean="0"/>
              <a:t>barrières</a:t>
            </a:r>
            <a:r>
              <a:rPr lang="en-CA" sz="2800" dirty="0" smtClean="0"/>
              <a:t> pour les </a:t>
            </a:r>
            <a:r>
              <a:rPr lang="en-CA" sz="2800" dirty="0" err="1" smtClean="0"/>
              <a:t>enfants</a:t>
            </a:r>
            <a:r>
              <a:rPr lang="en-CA" sz="2800" dirty="0" smtClean="0"/>
              <a:t> et les </a:t>
            </a:r>
            <a:r>
              <a:rPr lang="en-CA" sz="2800" dirty="0" err="1" smtClean="0"/>
              <a:t>familles</a:t>
            </a:r>
            <a:r>
              <a:rPr lang="en-CA" sz="2800" dirty="0" smtClean="0"/>
              <a:t> qui </a:t>
            </a:r>
            <a:r>
              <a:rPr lang="en-CA" sz="2800" dirty="0" err="1" smtClean="0"/>
              <a:t>requièrent</a:t>
            </a:r>
            <a:r>
              <a:rPr lang="en-CA" sz="2800" dirty="0" smtClean="0"/>
              <a:t> des services de </a:t>
            </a:r>
            <a:r>
              <a:rPr lang="en-CA" sz="2800" dirty="0" err="1" smtClean="0"/>
              <a:t>différents</a:t>
            </a:r>
            <a:r>
              <a:rPr lang="en-CA" sz="2800" dirty="0" smtClean="0"/>
              <a:t> </a:t>
            </a:r>
            <a:r>
              <a:rPr lang="en-CA" sz="2800" dirty="0" err="1" smtClean="0"/>
              <a:t>fournisseurs</a:t>
            </a:r>
            <a:r>
              <a:rPr lang="en-CA" sz="2800" dirty="0" smtClean="0"/>
              <a:t>.</a:t>
            </a:r>
            <a:endParaRPr lang="en-CA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CA" sz="2800" dirty="0" smtClean="0"/>
          </a:p>
          <a:p>
            <a:r>
              <a:rPr lang="en-CA" sz="2800" b="1" dirty="0" err="1" smtClean="0">
                <a:solidFill>
                  <a:srgbClr val="00B050"/>
                </a:solidFill>
              </a:rPr>
              <a:t>Quand</a:t>
            </a:r>
            <a:r>
              <a:rPr lang="en-CA" sz="2800" b="1" dirty="0" smtClean="0">
                <a:solidFill>
                  <a:srgbClr val="00B050"/>
                </a:solidFill>
              </a:rPr>
              <a:t>?</a:t>
            </a:r>
            <a:r>
              <a:rPr lang="en-CA" sz="2800" dirty="0" smtClean="0"/>
              <a:t> Commence </a:t>
            </a:r>
            <a:r>
              <a:rPr lang="en-CA" sz="2800" dirty="0" err="1" smtClean="0"/>
              <a:t>une</a:t>
            </a:r>
            <a:r>
              <a:rPr lang="en-CA" sz="2800" dirty="0" smtClean="0"/>
              <a:t> </a:t>
            </a:r>
            <a:r>
              <a:rPr lang="en-CA" sz="2800" dirty="0" err="1" smtClean="0"/>
              <a:t>année</a:t>
            </a:r>
            <a:r>
              <a:rPr lang="en-CA" sz="2800" dirty="0" smtClean="0"/>
              <a:t> </a:t>
            </a:r>
            <a:r>
              <a:rPr lang="en-CA" sz="2800" dirty="0" err="1" smtClean="0"/>
              <a:t>avant</a:t>
            </a:r>
            <a:r>
              <a:rPr lang="en-CA" sz="2800" dirty="0" smtClean="0"/>
              <a:t> </a:t>
            </a:r>
            <a:r>
              <a:rPr lang="en-CA" sz="2800" dirty="0" err="1" smtClean="0"/>
              <a:t>l’entrée</a:t>
            </a:r>
            <a:r>
              <a:rPr lang="en-CA" sz="2800" dirty="0" smtClean="0"/>
              <a:t> </a:t>
            </a:r>
            <a:r>
              <a:rPr lang="en-CA" sz="2800" dirty="0" err="1" smtClean="0"/>
              <a:t>scolaire</a:t>
            </a:r>
            <a:r>
              <a:rPr lang="en-CA" sz="2800" dirty="0" smtClean="0"/>
              <a:t> en </a:t>
            </a:r>
            <a:r>
              <a:rPr lang="en-CA" sz="2800" dirty="0" err="1" smtClean="0"/>
              <a:t>maternelle</a:t>
            </a:r>
            <a:r>
              <a:rPr lang="en-CA" sz="2800" dirty="0" smtClean="0"/>
              <a:t>.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Processus</a:t>
            </a:r>
            <a:r>
              <a:rPr lang="en-CA" dirty="0" smtClean="0"/>
              <a:t> de </a:t>
            </a:r>
            <a:r>
              <a:rPr lang="en-CA" dirty="0" err="1" smtClean="0"/>
              <a:t>développement</a:t>
            </a:r>
            <a:endParaRPr lang="en-CA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-112" charset="2"/>
              <a:buChar char="Ø"/>
            </a:pPr>
            <a:r>
              <a:rPr lang="en-CA" sz="3600" dirty="0" smtClean="0"/>
              <a:t>Formation d’un </a:t>
            </a:r>
            <a:r>
              <a:rPr lang="en-CA" sz="3600" dirty="0" err="1" smtClean="0"/>
              <a:t>comité</a:t>
            </a:r>
            <a:endParaRPr lang="en-CA" sz="3600" dirty="0" smtClean="0"/>
          </a:p>
          <a:p>
            <a:pPr lvl="1">
              <a:buFont typeface="Wingdings" pitchFamily="-112" charset="2"/>
              <a:buChar char="Ø"/>
            </a:pPr>
            <a:r>
              <a:rPr lang="en-CA" dirty="0" err="1" smtClean="0"/>
              <a:t>Enfants</a:t>
            </a:r>
            <a:r>
              <a:rPr lang="en-CA" dirty="0" smtClean="0"/>
              <a:t> en santé et </a:t>
            </a:r>
            <a:r>
              <a:rPr lang="en-CA" dirty="0" err="1" smtClean="0"/>
              <a:t>Éducation</a:t>
            </a:r>
            <a:r>
              <a:rPr lang="en-CA" dirty="0" smtClean="0"/>
              <a:t> et Formation</a:t>
            </a:r>
          </a:p>
          <a:p>
            <a:pPr>
              <a:buFont typeface="Wingdings" pitchFamily="-112" charset="2"/>
              <a:buChar char="Ø"/>
            </a:pPr>
            <a:r>
              <a:rPr lang="en-CA" sz="3600" dirty="0" err="1" smtClean="0"/>
              <a:t>Ministères</a:t>
            </a:r>
            <a:r>
              <a:rPr lang="en-CA" sz="3600" dirty="0" smtClean="0"/>
              <a:t>/sections </a:t>
            </a:r>
            <a:r>
              <a:rPr lang="en-CA" sz="3600" dirty="0" err="1" smtClean="0"/>
              <a:t>représentés</a:t>
            </a:r>
            <a:r>
              <a:rPr lang="en-CA" sz="3600" dirty="0" smtClean="0"/>
              <a:t>:</a:t>
            </a:r>
          </a:p>
          <a:p>
            <a:pPr marL="742950" lvl="2" indent="-342900">
              <a:buFont typeface="Wingdings" pitchFamily="-112" charset="2"/>
              <a:buChar char="Ø"/>
            </a:pPr>
            <a:r>
              <a:rPr lang="en-CA" sz="2800" dirty="0" err="1" smtClean="0"/>
              <a:t>Enfants</a:t>
            </a:r>
            <a:r>
              <a:rPr lang="en-CA" sz="2800" dirty="0" smtClean="0"/>
              <a:t> en santé </a:t>
            </a:r>
          </a:p>
          <a:p>
            <a:pPr marL="742950" lvl="2" indent="-342900">
              <a:buFont typeface="Wingdings" pitchFamily="-112" charset="2"/>
              <a:buChar char="Ø"/>
            </a:pPr>
            <a:r>
              <a:rPr lang="en-CA" sz="2800" dirty="0" err="1" smtClean="0"/>
              <a:t>Éducation</a:t>
            </a:r>
            <a:r>
              <a:rPr lang="en-CA" sz="2800" dirty="0" smtClean="0"/>
              <a:t> et Formation</a:t>
            </a:r>
          </a:p>
          <a:p>
            <a:pPr marL="742950" lvl="2" indent="-342900">
              <a:buFont typeface="Wingdings" pitchFamily="-112" charset="2"/>
              <a:buChar char="Ø"/>
            </a:pPr>
            <a:r>
              <a:rPr lang="en-CA" sz="2800" dirty="0" err="1" smtClean="0"/>
              <a:t>Familles</a:t>
            </a:r>
            <a:endParaRPr lang="en-CA" sz="2800" dirty="0" smtClean="0"/>
          </a:p>
          <a:p>
            <a:pPr marL="1200150" lvl="3" indent="-342900">
              <a:buFont typeface="Wingdings" pitchFamily="-112" charset="2"/>
              <a:buChar char="Ø"/>
            </a:pPr>
            <a:r>
              <a:rPr lang="en-CA" dirty="0" smtClean="0"/>
              <a:t>Programme </a:t>
            </a:r>
            <a:r>
              <a:rPr lang="en-CA" dirty="0" err="1" smtClean="0"/>
              <a:t>d’Apprentissage</a:t>
            </a:r>
            <a:r>
              <a:rPr lang="en-CA" dirty="0" smtClean="0"/>
              <a:t> et </a:t>
            </a:r>
            <a:r>
              <a:rPr lang="en-CA" dirty="0" err="1" smtClean="0"/>
              <a:t>garde</a:t>
            </a:r>
            <a:r>
              <a:rPr lang="en-CA" dirty="0" smtClean="0"/>
              <a:t> de </a:t>
            </a:r>
            <a:r>
              <a:rPr lang="en-CA" dirty="0" err="1" smtClean="0"/>
              <a:t>jeunes</a:t>
            </a:r>
            <a:r>
              <a:rPr lang="en-CA" dirty="0" smtClean="0"/>
              <a:t> </a:t>
            </a:r>
            <a:r>
              <a:rPr lang="en-CA" dirty="0" err="1" smtClean="0"/>
              <a:t>enfants</a:t>
            </a:r>
            <a:endParaRPr lang="en-CA" dirty="0" smtClean="0"/>
          </a:p>
          <a:p>
            <a:pPr marL="1200150" lvl="3" indent="-342900">
              <a:buFont typeface="Wingdings" pitchFamily="-112" charset="2"/>
              <a:buChar char="Ø"/>
            </a:pPr>
            <a:r>
              <a:rPr lang="en-CA" dirty="0" smtClean="0"/>
              <a:t>Services aux </a:t>
            </a:r>
            <a:r>
              <a:rPr lang="en-CA" dirty="0" err="1" smtClean="0"/>
              <a:t>enfants</a:t>
            </a:r>
            <a:r>
              <a:rPr lang="en-CA" dirty="0" smtClean="0"/>
              <a:t> </a:t>
            </a:r>
            <a:r>
              <a:rPr lang="en-CA" dirty="0" err="1" smtClean="0"/>
              <a:t>handicapés</a:t>
            </a:r>
            <a:endParaRPr lang="en-CA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09331" y="313348"/>
            <a:ext cx="8229600" cy="1143000"/>
          </a:xfrm>
        </p:spPr>
        <p:txBody>
          <a:bodyPr/>
          <a:lstStyle/>
          <a:p>
            <a:r>
              <a:rPr lang="fr-CA" dirty="0" smtClean="0"/>
              <a:t>Processus de développement</a:t>
            </a:r>
            <a:endParaRPr lang="en-CA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endParaRPr lang="en-CA" dirty="0" smtClean="0"/>
          </a:p>
        </p:txBody>
      </p:sp>
      <p:graphicFrame>
        <p:nvGraphicFramePr>
          <p:cNvPr id="8" name="Diagram 7"/>
          <p:cNvGraphicFramePr/>
          <p:nvPr/>
        </p:nvGraphicFramePr>
        <p:xfrm>
          <a:off x="375138" y="1242647"/>
          <a:ext cx="8768862" cy="5615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Changements</a:t>
            </a:r>
            <a:r>
              <a:rPr lang="en-CA" dirty="0" smtClean="0"/>
              <a:t> / </a:t>
            </a:r>
            <a:r>
              <a:rPr lang="en-CA" dirty="0" err="1" smtClean="0"/>
              <a:t>mise</a:t>
            </a:r>
            <a:r>
              <a:rPr lang="en-CA" dirty="0" smtClean="0"/>
              <a:t> à jour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CA" dirty="0" err="1" smtClean="0"/>
              <a:t>Processus</a:t>
            </a:r>
            <a:r>
              <a:rPr lang="en-CA" dirty="0" smtClean="0"/>
              <a:t> </a:t>
            </a:r>
            <a:r>
              <a:rPr lang="en-CA" dirty="0" err="1" smtClean="0"/>
              <a:t>clairement</a:t>
            </a:r>
            <a:r>
              <a:rPr lang="en-CA" dirty="0" smtClean="0"/>
              <a:t> </a:t>
            </a:r>
            <a:r>
              <a:rPr lang="en-CA" dirty="0" err="1" smtClean="0"/>
              <a:t>décrit</a:t>
            </a:r>
            <a:r>
              <a:rPr lang="en-CA" dirty="0" smtClean="0"/>
              <a:t> avec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ligne</a:t>
            </a:r>
            <a:r>
              <a:rPr lang="en-CA" dirty="0" smtClean="0"/>
              <a:t> de temps</a:t>
            </a:r>
          </a:p>
          <a:p>
            <a:pPr>
              <a:buFont typeface="Wingdings" pitchFamily="2" charset="2"/>
              <a:buChar char="Ø"/>
            </a:pPr>
            <a:r>
              <a:rPr lang="en-CA" dirty="0" err="1" smtClean="0"/>
              <a:t>Éclaircissement</a:t>
            </a:r>
            <a:r>
              <a:rPr lang="en-CA" dirty="0" smtClean="0"/>
              <a:t> des </a:t>
            </a:r>
            <a:r>
              <a:rPr lang="en-CA" dirty="0" err="1" smtClean="0"/>
              <a:t>rôles</a:t>
            </a:r>
            <a:r>
              <a:rPr lang="en-CA" dirty="0" smtClean="0"/>
              <a:t> et des </a:t>
            </a:r>
            <a:r>
              <a:rPr lang="en-CA" dirty="0" err="1" smtClean="0"/>
              <a:t>responsabilités</a:t>
            </a: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err="1" smtClean="0"/>
              <a:t>Changement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le </a:t>
            </a:r>
            <a:r>
              <a:rPr lang="en-CA" dirty="0" err="1" smtClean="0"/>
              <a:t>langage</a:t>
            </a:r>
            <a:r>
              <a:rPr lang="en-CA" dirty="0" smtClean="0"/>
              <a:t> pour </a:t>
            </a:r>
            <a:r>
              <a:rPr lang="en-CA" dirty="0" err="1" smtClean="0"/>
              <a:t>qu’il</a:t>
            </a:r>
            <a:r>
              <a:rPr lang="en-CA" dirty="0" smtClean="0"/>
              <a:t> </a:t>
            </a:r>
            <a:r>
              <a:rPr lang="en-CA" dirty="0" err="1" smtClean="0"/>
              <a:t>soit</a:t>
            </a:r>
            <a:r>
              <a:rPr lang="en-CA" dirty="0" smtClean="0"/>
              <a:t> plus </a:t>
            </a:r>
            <a:r>
              <a:rPr lang="en-CA" dirty="0" err="1" smtClean="0"/>
              <a:t>positif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vernme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OM Document" ma:contentTypeID="0x010100017531EC6AE91943AB2D47393653F4D800A5EA8C87AB424D44895BF8BE07F09704" ma:contentTypeVersion="12" ma:contentTypeDescription="Base content type for government documents" ma:contentTypeScope="" ma:versionID="0b6a3d0f5abbf348cc362332e4858889">
  <xsd:schema xmlns:xsd="http://www.w3.org/2001/XMLSchema" xmlns:xs="http://www.w3.org/2001/XMLSchema" xmlns:p="http://schemas.microsoft.com/office/2006/metadata/properties" xmlns:ns2="bbd6f943-7cde-4b58-a995-98eba8e1a7e6" xmlns:ns3="http://schemas.microsoft.com/sharepoint/v3/fields" xmlns:ns5="http://schemas.microsoft.com/sharepoint/v4" targetNamespace="http://schemas.microsoft.com/office/2006/metadata/properties" ma:root="true" ma:fieldsID="93fda01e2e1155c8cf6928126d1361cb" ns2:_="" ns3:_="" ns5:_="">
    <xsd:import namespace="bbd6f943-7cde-4b58-a995-98eba8e1a7e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b690eeb8541d4807b7465ef4d7655fa3" minOccurs="0"/>
                <xsd:element ref="ns2:TaxCatchAll" minOccurs="0"/>
                <xsd:element ref="ns2:TaxCatchAllLabel" minOccurs="0"/>
                <xsd:element ref="ns3:_DCDateCreated" minOccurs="0"/>
                <xsd:element ref="ns3:_DCDateModified" minOccurs="0"/>
                <xsd:element ref="ns2:gf19ab66e59945848fe807a74f5525cb" minOccurs="0"/>
                <xsd:element ref="ns2:ka2273e0b64f45b1918cbd07b1ad8020" minOccurs="0"/>
                <xsd:element ref="ns5:IconOverlay" minOccurs="0"/>
                <xsd:element ref="ns2:TaxKeywordTaxHTField" minOccurs="0"/>
                <xsd:element ref="ns2:Item_x0020_Owner" minOccurs="0"/>
                <xsd:element ref="ns2:Contact_x0020_In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6f943-7cde-4b58-a995-98eba8e1a7e6" elementFormDefault="qualified">
    <xsd:import namespace="http://schemas.microsoft.com/office/2006/documentManagement/types"/>
    <xsd:import namespace="http://schemas.microsoft.com/office/infopath/2007/PartnerControls"/>
    <xsd:element name="b690eeb8541d4807b7465ef4d7655fa3" ma:index="8" ma:taxonomy="true" ma:internalName="b690eeb8541d4807b7465ef4d7655fa3" ma:taxonomyFieldName="Data_x0020_Classification" ma:displayName="Data Classification" ma:readOnly="false" ma:default="15;#Private|16b3acda-6c00-49e5-b9b2-4063a7ab5c7b" ma:fieldId="{b690eeb8-541d-4807-b746-5ef4d7655fa3}" ma:sspId="3ee24bb9-d4f8-4cb0-8982-46fdd2cf7694" ma:termSetId="4c672bbd-8792-4232-9043-9551ac95ca3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66795ea-8c54-434a-b35b-3c3483c2ea6d}" ma:internalName="TaxCatchAll" ma:showField="CatchAllData" ma:web="bbd6f943-7cde-4b58-a995-98eba8e1a7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66795ea-8c54-434a-b35b-3c3483c2ea6d}" ma:internalName="TaxCatchAllLabel" ma:readOnly="true" ma:showField="CatchAllDataLabel" ma:web="bbd6f943-7cde-4b58-a995-98eba8e1a7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9ab66e59945848fe807a74f5525cb" ma:index="15" ma:taxonomy="true" ma:internalName="gf19ab66e59945848fe807a74f5525cb" ma:taxonomyFieldName="Document_x0020_Type" ma:displayName="Document Type" ma:readOnly="false" ma:default="16;#Document|18974973-d85f-40fa-a257-745f0c927c66" ma:fieldId="{0f19ab66-e599-4584-8fe8-07a74f5525cb}" ma:sspId="3ee24bb9-d4f8-4cb0-8982-46fdd2cf7694" ma:termSetId="e236858b-d8bd-4b30-aab3-6c882b0fd2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2273e0b64f45b1918cbd07b1ad8020" ma:index="17" ma:taxonomy="true" ma:internalName="ka2273e0b64f45b1918cbd07b1ad8020" ma:taxonomyFieldName="Document_x0020_Category" ma:displayName="Document Category" ma:readOnly="false" ma:default="18;#General|fd096639-239f-4e53-8c79-19e717ad909d" ma:fieldId="{4a2273e0-b64f-45b1-918c-bd07b1ad8020}" ma:sspId="3ee24bb9-d4f8-4cb0-8982-46fdd2cf7694" ma:termSetId="6b29e9d6-70da-4eae-8e81-f18e715e33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Item_x0020_Owner" ma:index="23" nillable="true" ma:displayName="Item Owner" ma:default="TBD" ma:description="The area of government (department or branch) who has ownership of the contents of this item" ma:internalName="Item_x0020_Owner">
      <xsd:simpleType>
        <xsd:restriction base="dms:Text">
          <xsd:maxLength value="255"/>
        </xsd:restriction>
      </xsd:simpleType>
    </xsd:element>
    <xsd:element name="Contact_x0020_Information" ma:index="24" nillable="true" ma:displayName="Contact Information" ma:description="Information (email, phone) to contact the entity responsible for this item's contents" ma:internalName="Contact_x0020_Informa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3" nillable="true" ma:displayName="Date Created" ma:description="The date on which this resource was created" ma:format="DateTime" ma:internalName="_DCDateCreated">
      <xsd:simpleType>
        <xsd:restriction base="dms:DateTime"/>
      </xsd:simpleType>
    </xsd:element>
    <xsd:element name="_DCDateModified" ma:index="14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2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Modified xmlns="http://schemas.microsoft.com/sharepoint/v3/fields" xsi:nil="true"/>
    <TaxCatchAll xmlns="bbd6f943-7cde-4b58-a995-98eba8e1a7e6">
      <Value>32</Value>
      <Value>20</Value>
      <Value>15</Value>
    </TaxCatchAll>
    <IconOverlay xmlns="http://schemas.microsoft.com/sharepoint/v4" xsi:nil="true"/>
    <TaxKeywordTaxHTField xmlns="bbd6f943-7cde-4b58-a995-98eba8e1a7e6">
      <Terms xmlns="http://schemas.microsoft.com/office/infopath/2007/PartnerControls"/>
    </TaxKeywordTaxHTField>
    <b690eeb8541d4807b7465ef4d7655fa3 xmlns="bbd6f943-7cde-4b58-a995-98eba8e1a7e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Protected</TermName>
          <TermId xmlns="http://schemas.microsoft.com/office/infopath/2007/PartnerControls">16b3acda-6c00-49e5-b9b2-4063a7ab5c7b</TermId>
        </TermInfo>
      </Terms>
    </b690eeb8541d4807b7465ef4d7655fa3>
    <Contact_x0020_Information xmlns="bbd6f943-7cde-4b58-a995-98eba8e1a7e6" xsi:nil="true"/>
    <ka2273e0b64f45b1918cbd07b1ad8020 xmlns="bbd6f943-7cde-4b58-a995-98eba8e1a7e6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Administration</TermName>
          <TermId xmlns="http://schemas.microsoft.com/office/infopath/2007/PartnerControls">2216feac-e1e4-455f-a511-480bd93c9fc1</TermId>
        </TermInfo>
      </Terms>
    </ka2273e0b64f45b1918cbd07b1ad8020>
    <Item_x0020_Owner xmlns="bbd6f943-7cde-4b58-a995-98eba8e1a7e6">CSM</Item_x0020_Owner>
    <gf19ab66e59945848fe807a74f5525cb xmlns="bbd6f943-7cde-4b58-a995-98eba8e1a7e6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2853fcf2-cb3d-4087-9831-7fb5542b144b</TermId>
        </TermInfo>
      </Terms>
    </gf19ab66e59945848fe807a74f5525cb>
    <_DCDateCreated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85E16F-477F-4C8D-A0F6-92F23CE401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d6f943-7cde-4b58-a995-98eba8e1a7e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888170-C8C5-436D-854F-C8FDA42045EE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bbd6f943-7cde-4b58-a995-98eba8e1a7e6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D22FB382-904A-43B6-8CC1-2D9E3FB166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government</Template>
  <TotalTime>4968</TotalTime>
  <Words>1783</Words>
  <Application>Microsoft Office PowerPoint</Application>
  <PresentationFormat>On-screen Show (4:3)</PresentationFormat>
  <Paragraphs>243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government</vt:lpstr>
      <vt:lpstr>Slide 1</vt:lpstr>
      <vt:lpstr>But de la présentation</vt:lpstr>
      <vt:lpstr>questionnement</vt:lpstr>
      <vt:lpstr>Historique</vt:lpstr>
      <vt:lpstr>But de ce protocole</vt:lpstr>
      <vt:lpstr>But de ce protocole</vt:lpstr>
      <vt:lpstr>Processus de développement</vt:lpstr>
      <vt:lpstr>Processus de développement</vt:lpstr>
      <vt:lpstr>Changements / mise à jour</vt:lpstr>
      <vt:lpstr>Qu’est-ce qui se trouve dans le protocole?</vt:lpstr>
      <vt:lpstr>Principes directeurs</vt:lpstr>
      <vt:lpstr>Principes directeurs</vt:lpstr>
      <vt:lpstr>Principes directeurs</vt:lpstr>
      <vt:lpstr>Principes directeurs</vt:lpstr>
      <vt:lpstr>Aperçu du processus de planification de la transition</vt:lpstr>
      <vt:lpstr>Slide 16</vt:lpstr>
      <vt:lpstr>Chef de l’équipe de planification de la transition</vt:lpstr>
      <vt:lpstr> Formulaire de planification de la transition (questionnaire) </vt:lpstr>
      <vt:lpstr>Proactive, Positive, basé sur les forces                     </vt:lpstr>
      <vt:lpstr>Idée générale</vt:lpstr>
      <vt:lpstr>Extras</vt:lpstr>
      <vt:lpstr>               Questions?</vt:lpstr>
      <vt:lpstr>Merci!</vt:lpstr>
    </vt:vector>
  </TitlesOfParts>
  <Company>Government of Manitoba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Manitoba Government Powerpoint Template</dc:title>
  <dc:creator>Mayer, Debra (MET)</dc:creator>
  <cp:lastModifiedBy>amllafond</cp:lastModifiedBy>
  <cp:revision>382</cp:revision>
  <dcterms:created xsi:type="dcterms:W3CDTF">2014-11-13T22:07:14Z</dcterms:created>
  <dcterms:modified xsi:type="dcterms:W3CDTF">2017-02-17T21:34:19Z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0x010100017531EC6AE91943AB2D47393653F4D800A5EA8C87AB424D44895BF8BE07F09704</vt:lpwstr>
  </property>
  <property fmtid="{D5CDD505-2E9C-101B-9397-08002B2CF9AE}" pid="3" name="TaxKeyword">
    <vt:lpwstr/>
  </property>
  <property fmtid="{D5CDD505-2E9C-101B-9397-08002B2CF9AE}" pid="4" name="Document Category">
    <vt:lpwstr>20;#Administration|2216feac-e1e4-455f-a511-480bd93c9fc1</vt:lpwstr>
  </property>
  <property fmtid="{D5CDD505-2E9C-101B-9397-08002B2CF9AE}" pid="5" name="Data Classification">
    <vt:lpwstr>15;#Protected|16b3acda-6c00-49e5-b9b2-4063a7ab5c7b</vt:lpwstr>
  </property>
  <property fmtid="{D5CDD505-2E9C-101B-9397-08002B2CF9AE}" pid="6" name="Document Type">
    <vt:lpwstr>32;#Template|2853fcf2-cb3d-4087-9831-7fb5542b144b</vt:lpwstr>
  </property>
</Properties>
</file>